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20104100" cy="1130935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gmUOSYvzvloWeZS4s+QEVGkaD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10"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2613"/>
            <a:ext cx="8712200" cy="5667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11387138" y="10742613"/>
            <a:ext cx="8712200" cy="5667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Arial"/>
                <a:ea typeface="Arial"/>
                <a:cs typeface="Arial"/>
                <a:sym typeface="Arial"/>
              </a:rPr>
              <a:t>‹Nº›</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 name="Google Shape;72;p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a10dc1a3f4_0_32: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g3a10dc1a3f4_0_32: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DANIEL</a:t>
            </a:r>
            <a:endParaRPr/>
          </a:p>
        </p:txBody>
      </p:sp>
      <p:sp>
        <p:nvSpPr>
          <p:cNvPr id="150" name="Google Shape;150;g3a10dc1a3f4_0_32:notes"/>
          <p:cNvSpPr txBox="1">
            <a:spLocks noGrp="1"/>
          </p:cNvSpPr>
          <p:nvPr>
            <p:ph type="sldNum" idx="12"/>
          </p:nvPr>
        </p:nvSpPr>
        <p:spPr>
          <a:xfrm>
            <a:off x="11387138" y="10742613"/>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99afdae01c_1_3: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399afdae01c_1_3: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DANIEL</a:t>
            </a:r>
            <a:endParaRPr/>
          </a:p>
        </p:txBody>
      </p:sp>
      <p:sp>
        <p:nvSpPr>
          <p:cNvPr id="157" name="Google Shape;157;g399afdae01c_1_3:notes"/>
          <p:cNvSpPr txBox="1">
            <a:spLocks noGrp="1"/>
          </p:cNvSpPr>
          <p:nvPr>
            <p:ph type="sldNum" idx="12"/>
          </p:nvPr>
        </p:nvSpPr>
        <p:spPr>
          <a:xfrm>
            <a:off x="11387138" y="10742613"/>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a10dc1a3f4_0_37: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3a10dc1a3f4_0_37: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PALMA</a:t>
            </a:r>
            <a:endParaRPr/>
          </a:p>
        </p:txBody>
      </p:sp>
      <p:sp>
        <p:nvSpPr>
          <p:cNvPr id="164" name="Google Shape;164;g3a10dc1a3f4_0_37:notes"/>
          <p:cNvSpPr txBox="1">
            <a:spLocks noGrp="1"/>
          </p:cNvSpPr>
          <p:nvPr>
            <p:ph type="sldNum" idx="12"/>
          </p:nvPr>
        </p:nvSpPr>
        <p:spPr>
          <a:xfrm>
            <a:off x="11387138" y="10742613"/>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aebf9e7f35_0_1: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aebf9e7f35_0_1: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3aebf9e7f35_0_1: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99afdae01c_0_17: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399afdae01c_0_17: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LAZCANO</a:t>
            </a:r>
            <a:endParaRPr/>
          </a:p>
        </p:txBody>
      </p:sp>
      <p:sp>
        <p:nvSpPr>
          <p:cNvPr id="178" name="Google Shape;178;g399afdae01c_0_17:notes"/>
          <p:cNvSpPr txBox="1">
            <a:spLocks noGrp="1"/>
          </p:cNvSpPr>
          <p:nvPr>
            <p:ph type="sldNum" idx="12"/>
          </p:nvPr>
        </p:nvSpPr>
        <p:spPr>
          <a:xfrm>
            <a:off x="11387138" y="10742613"/>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99afdae01c_0_26: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399afdae01c_0_26: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LAZCANO</a:t>
            </a:r>
            <a:endParaRPr/>
          </a:p>
        </p:txBody>
      </p:sp>
      <p:sp>
        <p:nvSpPr>
          <p:cNvPr id="187" name="Google Shape;187;g399afdae01c_0_26:notes"/>
          <p:cNvSpPr txBox="1">
            <a:spLocks noGrp="1"/>
          </p:cNvSpPr>
          <p:nvPr>
            <p:ph type="sldNum" idx="12"/>
          </p:nvPr>
        </p:nvSpPr>
        <p:spPr>
          <a:xfrm>
            <a:off x="11387138" y="10742613"/>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99afdae01c_0_43: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399afdae01c_0_43: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DANIEL</a:t>
            </a:r>
            <a:endParaRPr/>
          </a:p>
        </p:txBody>
      </p:sp>
      <p:sp>
        <p:nvSpPr>
          <p:cNvPr id="195" name="Google Shape;195;g399afdae01c_0_43:notes"/>
          <p:cNvSpPr txBox="1">
            <a:spLocks noGrp="1"/>
          </p:cNvSpPr>
          <p:nvPr>
            <p:ph type="sldNum" idx="12"/>
          </p:nvPr>
        </p:nvSpPr>
        <p:spPr>
          <a:xfrm>
            <a:off x="11387138" y="10742613"/>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99afdae01c_0_36: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399afdae01c_0_36: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DANIEL,ANTONIO,LAZCANO,PALMA</a:t>
            </a:r>
            <a:endParaRPr/>
          </a:p>
        </p:txBody>
      </p:sp>
      <p:sp>
        <p:nvSpPr>
          <p:cNvPr id="203" name="Google Shape;203;g399afdae01c_0_36:notes"/>
          <p:cNvSpPr txBox="1">
            <a:spLocks noGrp="1"/>
          </p:cNvSpPr>
          <p:nvPr>
            <p:ph type="sldNum" idx="12"/>
          </p:nvPr>
        </p:nvSpPr>
        <p:spPr>
          <a:xfrm>
            <a:off x="11387138" y="10742613"/>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6: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p6: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7: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CONCLUSION ANTONIO  REFLEXION TODOS </a:t>
            </a:r>
            <a:endParaRPr/>
          </a:p>
        </p:txBody>
      </p:sp>
      <p:sp>
        <p:nvSpPr>
          <p:cNvPr id="215" name="Google Shape;215;p7: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2: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 name="Google Shape;79;p2:notes"/>
          <p:cNvSpPr txBox="1">
            <a:spLocks noGrp="1"/>
          </p:cNvSpPr>
          <p:nvPr>
            <p:ph type="sldNum" idx="12"/>
          </p:nvPr>
        </p:nvSpPr>
        <p:spPr>
          <a:xfrm>
            <a:off x="11387138" y="10742613"/>
            <a:ext cx="8712200" cy="5667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8: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9: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9: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DANIEL</a:t>
            </a:r>
            <a:endParaRPr/>
          </a:p>
        </p:txBody>
      </p:sp>
      <p:sp>
        <p:nvSpPr>
          <p:cNvPr id="101" name="Google Shape;101;p4: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PALMA</a:t>
            </a:r>
            <a:endParaRPr/>
          </a:p>
        </p:txBody>
      </p:sp>
      <p:sp>
        <p:nvSpPr>
          <p:cNvPr id="107" name="Google Shape;107;p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a10dc1a3f4_0_1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3a10dc1a3f4_0_12: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PALMA</a:t>
            </a:r>
            <a:endParaRPr/>
          </a:p>
        </p:txBody>
      </p:sp>
      <p:sp>
        <p:nvSpPr>
          <p:cNvPr id="115" name="Google Shape;115;g3a10dc1a3f4_0_12:notes"/>
          <p:cNvSpPr txBox="1">
            <a:spLocks noGrp="1"/>
          </p:cNvSpPr>
          <p:nvPr>
            <p:ph type="sldNum" idx="12"/>
          </p:nvPr>
        </p:nvSpPr>
        <p:spPr>
          <a:xfrm>
            <a:off x="11387138" y="10742613"/>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a10dc1a3f4_0_17: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3a10dc1a3f4_0_17: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ANTONIO</a:t>
            </a:r>
            <a:endParaRPr/>
          </a:p>
        </p:txBody>
      </p:sp>
      <p:sp>
        <p:nvSpPr>
          <p:cNvPr id="124" name="Google Shape;124;g3a10dc1a3f4_0_17:notes"/>
          <p:cNvSpPr txBox="1">
            <a:spLocks noGrp="1"/>
          </p:cNvSpPr>
          <p:nvPr>
            <p:ph type="sldNum" idx="12"/>
          </p:nvPr>
        </p:nvSpPr>
        <p:spPr>
          <a:xfrm>
            <a:off x="11387138" y="10742613"/>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10dc1a3f4_0_2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3a10dc1a3f4_0_22: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LAZCANO</a:t>
            </a:r>
            <a:endParaRPr/>
          </a:p>
        </p:txBody>
      </p:sp>
      <p:sp>
        <p:nvSpPr>
          <p:cNvPr id="132" name="Google Shape;132;g3a10dc1a3f4_0_22:notes"/>
          <p:cNvSpPr txBox="1">
            <a:spLocks noGrp="1"/>
          </p:cNvSpPr>
          <p:nvPr>
            <p:ph type="sldNum" idx="12"/>
          </p:nvPr>
        </p:nvSpPr>
        <p:spPr>
          <a:xfrm>
            <a:off x="11387138" y="10742613"/>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a10dc1a3f4_0_27: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3a10dc1a3f4_0_27: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LAZCANO</a:t>
            </a:r>
            <a:endParaRPr/>
          </a:p>
        </p:txBody>
      </p:sp>
      <p:sp>
        <p:nvSpPr>
          <p:cNvPr id="142" name="Google Shape;142;g3a10dc1a3f4_0_27:notes"/>
          <p:cNvSpPr txBox="1">
            <a:spLocks noGrp="1"/>
          </p:cNvSpPr>
          <p:nvPr>
            <p:ph type="sldNum" idx="12"/>
          </p:nvPr>
        </p:nvSpPr>
        <p:spPr>
          <a:xfrm>
            <a:off x="11387138" y="10742613"/>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5"/>
        <p:cNvGrpSpPr/>
        <p:nvPr/>
      </p:nvGrpSpPr>
      <p:grpSpPr>
        <a:xfrm>
          <a:off x="0" y="0"/>
          <a:ext cx="0" cy="0"/>
          <a:chOff x="0" y="0"/>
          <a:chExt cx="0" cy="0"/>
        </a:xfrm>
      </p:grpSpPr>
      <p:pic>
        <p:nvPicPr>
          <p:cNvPr id="16" name="Google Shape;16;p11"/>
          <p:cNvPicPr preferRelativeResize="0"/>
          <p:nvPr/>
        </p:nvPicPr>
        <p:blipFill rotWithShape="1">
          <a:blip r:embed="rId2">
            <a:alphaModFix/>
          </a:blip>
          <a:srcRect/>
          <a:stretch/>
        </p:blipFill>
        <p:spPr>
          <a:xfrm>
            <a:off x="0" y="396"/>
            <a:ext cx="20104810" cy="11308953"/>
          </a:xfrm>
          <a:prstGeom prst="rect">
            <a:avLst/>
          </a:prstGeom>
          <a:noFill/>
          <a:ln>
            <a:noFill/>
          </a:ln>
        </p:spPr>
      </p:pic>
      <p:sp>
        <p:nvSpPr>
          <p:cNvPr id="17" name="Google Shape;17;p11"/>
          <p:cNvSpPr txBox="1">
            <a:spLocks noGrp="1"/>
          </p:cNvSpPr>
          <p:nvPr>
            <p:ph type="ctrTitle"/>
          </p:nvPr>
        </p:nvSpPr>
        <p:spPr>
          <a:xfrm>
            <a:off x="2838209" y="8700548"/>
            <a:ext cx="6781800" cy="5847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1"/>
          <p:cNvSpPr txBox="1">
            <a:spLocks noGrp="1"/>
          </p:cNvSpPr>
          <p:nvPr>
            <p:ph type="subTitle" idx="1"/>
          </p:nvPr>
        </p:nvSpPr>
        <p:spPr>
          <a:xfrm>
            <a:off x="2838209" y="9612314"/>
            <a:ext cx="8712681" cy="36933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4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p:nvPr/>
        </p:nvSpPr>
        <p:spPr>
          <a:xfrm>
            <a:off x="2838209" y="9464675"/>
            <a:ext cx="8841105" cy="0"/>
          </a:xfrm>
          <a:custGeom>
            <a:avLst/>
            <a:gdLst/>
            <a:ahLst/>
            <a:cxnLst/>
            <a:rect l="l" t="t" r="r" b="b"/>
            <a:pathLst>
              <a:path w="8841105" h="120000" extrusionOk="0">
                <a:moveTo>
                  <a:pt x="0" y="0"/>
                </a:moveTo>
                <a:lnTo>
                  <a:pt x="8840652" y="0"/>
                </a:lnTo>
              </a:path>
            </a:pathLst>
          </a:custGeom>
          <a:noFill/>
          <a:ln w="1045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Diseño personalizado">
  <p:cSld name="6_Diseño personalizado">
    <p:spTree>
      <p:nvGrpSpPr>
        <p:cNvPr id="1" name="Shape 58"/>
        <p:cNvGrpSpPr/>
        <p:nvPr/>
      </p:nvGrpSpPr>
      <p:grpSpPr>
        <a:xfrm>
          <a:off x="0" y="0"/>
          <a:ext cx="0" cy="0"/>
          <a:chOff x="0" y="0"/>
          <a:chExt cx="0" cy="0"/>
        </a:xfrm>
      </p:grpSpPr>
      <p:pic>
        <p:nvPicPr>
          <p:cNvPr id="59" name="Google Shape;59;p20"/>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60" name="Google Shape;60;p20"/>
          <p:cNvPicPr preferRelativeResize="0"/>
          <p:nvPr/>
        </p:nvPicPr>
        <p:blipFill rotWithShape="1">
          <a:blip r:embed="rId3">
            <a:alphaModFix/>
          </a:blip>
          <a:srcRect/>
          <a:stretch/>
        </p:blipFill>
        <p:spPr>
          <a:xfrm>
            <a:off x="3362" y="0"/>
            <a:ext cx="20097375" cy="11309350"/>
          </a:xfrm>
          <a:prstGeom prst="rect">
            <a:avLst/>
          </a:prstGeom>
          <a:noFill/>
          <a:ln>
            <a:noFill/>
          </a:ln>
        </p:spPr>
      </p:pic>
      <p:sp>
        <p:nvSpPr>
          <p:cNvPr id="61" name="Google Shape;61;p20"/>
          <p:cNvSpPr/>
          <p:nvPr/>
        </p:nvSpPr>
        <p:spPr>
          <a:xfrm>
            <a:off x="7232650" y="7880350"/>
            <a:ext cx="9892434" cy="2286000"/>
          </a:xfrm>
          <a:prstGeom prst="rect">
            <a:avLst/>
          </a:prstGeom>
          <a:solidFill>
            <a:schemeClr val="dk1">
              <a:alpha val="5843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 name="Google Shape;62;p20"/>
          <p:cNvSpPr txBox="1">
            <a:spLocks noGrp="1"/>
          </p:cNvSpPr>
          <p:nvPr>
            <p:ph type="title"/>
          </p:nvPr>
        </p:nvSpPr>
        <p:spPr>
          <a:xfrm>
            <a:off x="7661428" y="8207476"/>
            <a:ext cx="9020022" cy="153888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000">
                <a:solidFill>
                  <a:srgbClr val="257CE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63"/>
        <p:cNvGrpSpPr/>
        <p:nvPr/>
      </p:nvGrpSpPr>
      <p:grpSpPr>
        <a:xfrm>
          <a:off x="0" y="0"/>
          <a:ext cx="0" cy="0"/>
          <a:chOff x="0" y="0"/>
          <a:chExt cx="0" cy="0"/>
        </a:xfrm>
      </p:grpSpPr>
      <p:pic>
        <p:nvPicPr>
          <p:cNvPr id="64" name="Google Shape;64;p21"/>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65" name="Google Shape;65;p21"/>
          <p:cNvPicPr preferRelativeResize="0"/>
          <p:nvPr/>
        </p:nvPicPr>
        <p:blipFill rotWithShape="1">
          <a:blip r:embed="rId3">
            <a:alphaModFix/>
          </a:blip>
          <a:srcRect/>
          <a:stretch/>
        </p:blipFill>
        <p:spPr>
          <a:xfrm>
            <a:off x="3362" y="0"/>
            <a:ext cx="20097375" cy="11309350"/>
          </a:xfrm>
          <a:prstGeom prst="rect">
            <a:avLst/>
          </a:prstGeom>
          <a:noFill/>
          <a:ln>
            <a:noFill/>
          </a:ln>
        </p:spPr>
      </p:pic>
      <p:sp>
        <p:nvSpPr>
          <p:cNvPr id="66" name="Google Shape;66;p21"/>
          <p:cNvSpPr/>
          <p:nvPr/>
        </p:nvSpPr>
        <p:spPr>
          <a:xfrm>
            <a:off x="7004050" y="7331075"/>
            <a:ext cx="9892434" cy="2286000"/>
          </a:xfrm>
          <a:prstGeom prst="rect">
            <a:avLst/>
          </a:prstGeom>
          <a:solidFill>
            <a:schemeClr val="dk1">
              <a:alpha val="5843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 name="Google Shape;67;p21"/>
          <p:cNvSpPr txBox="1">
            <a:spLocks noGrp="1"/>
          </p:cNvSpPr>
          <p:nvPr>
            <p:ph type="title"/>
          </p:nvPr>
        </p:nvSpPr>
        <p:spPr>
          <a:xfrm>
            <a:off x="7432828" y="7658201"/>
            <a:ext cx="9020022" cy="153888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000">
                <a:solidFill>
                  <a:srgbClr val="257CE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6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20"/>
        <p:cNvGrpSpPr/>
        <p:nvPr/>
      </p:nvGrpSpPr>
      <p:grpSpPr>
        <a:xfrm>
          <a:off x="0" y="0"/>
          <a:ext cx="0" cy="0"/>
          <a:chOff x="0" y="0"/>
          <a:chExt cx="0" cy="0"/>
        </a:xfrm>
      </p:grpSpPr>
      <p:sp>
        <p:nvSpPr>
          <p:cNvPr id="21" name="Google Shape;21;p12"/>
          <p:cNvSpPr txBox="1">
            <a:spLocks noGrp="1"/>
          </p:cNvSpPr>
          <p:nvPr>
            <p:ph type="title"/>
          </p:nvPr>
        </p:nvSpPr>
        <p:spPr>
          <a:xfrm>
            <a:off x="2432050" y="714594"/>
            <a:ext cx="16988263" cy="73866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p:nvPr/>
        </p:nvSpPr>
        <p:spPr>
          <a:xfrm>
            <a:off x="-6350" y="656116"/>
            <a:ext cx="2243455" cy="1060450"/>
          </a:xfrm>
          <a:custGeom>
            <a:avLst/>
            <a:gdLst/>
            <a:ahLst/>
            <a:cxnLst/>
            <a:rect l="l" t="t" r="r" b="b"/>
            <a:pathLst>
              <a:path w="2243455" h="1060450" extrusionOk="0">
                <a:moveTo>
                  <a:pt x="2243429" y="0"/>
                </a:moveTo>
                <a:lnTo>
                  <a:pt x="0" y="0"/>
                </a:lnTo>
                <a:lnTo>
                  <a:pt x="0" y="1059999"/>
                </a:lnTo>
                <a:lnTo>
                  <a:pt x="2243429" y="1059999"/>
                </a:lnTo>
                <a:lnTo>
                  <a:pt x="2243429" y="0"/>
                </a:lnTo>
                <a:close/>
              </a:path>
            </a:pathLst>
          </a:custGeom>
          <a:solidFill>
            <a:srgbClr val="257CE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 name="Google Shape;23;p12"/>
          <p:cNvSpPr/>
          <p:nvPr/>
        </p:nvSpPr>
        <p:spPr>
          <a:xfrm>
            <a:off x="16938421" y="10202309"/>
            <a:ext cx="1576070" cy="511175"/>
          </a:xfrm>
          <a:custGeom>
            <a:avLst/>
            <a:gdLst/>
            <a:ahLst/>
            <a:cxnLst/>
            <a:rect l="l" t="t" r="r" b="b"/>
            <a:pathLst>
              <a:path w="1576069" h="511175" extrusionOk="0">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extrusionOk="0">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extrusionOk="0">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extrusionOk="0">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 name="Google Shape;24;p12"/>
          <p:cNvSpPr/>
          <p:nvPr/>
        </p:nvSpPr>
        <p:spPr>
          <a:xfrm>
            <a:off x="18623540" y="10245307"/>
            <a:ext cx="378460" cy="469900"/>
          </a:xfrm>
          <a:custGeom>
            <a:avLst/>
            <a:gdLst/>
            <a:ahLst/>
            <a:cxnLst/>
            <a:rect l="l" t="t" r="r" b="b"/>
            <a:pathLst>
              <a:path w="378459" h="469900" extrusionOk="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25" name="Google Shape;25;p12"/>
          <p:cNvGrpSpPr/>
          <p:nvPr/>
        </p:nvGrpSpPr>
        <p:grpSpPr>
          <a:xfrm>
            <a:off x="19053919" y="10117702"/>
            <a:ext cx="427015" cy="597582"/>
            <a:chOff x="19053919" y="10117702"/>
            <a:chExt cx="427015" cy="597582"/>
          </a:xfrm>
        </p:grpSpPr>
        <p:sp>
          <p:nvSpPr>
            <p:cNvPr id="26" name="Google Shape;26;p12"/>
            <p:cNvSpPr/>
            <p:nvPr/>
          </p:nvSpPr>
          <p:spPr>
            <a:xfrm>
              <a:off x="19053919" y="10237764"/>
              <a:ext cx="366395" cy="477520"/>
            </a:xfrm>
            <a:custGeom>
              <a:avLst/>
              <a:gdLst/>
              <a:ahLst/>
              <a:cxnLst/>
              <a:rect l="l" t="t" r="r" b="b"/>
              <a:pathLst>
                <a:path w="366394" h="477520" extrusionOk="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7" name="Google Shape;27;p12"/>
            <p:cNvPicPr preferRelativeResize="0"/>
            <p:nvPr/>
          </p:nvPicPr>
          <p:blipFill rotWithShape="1">
            <a:blip r:embed="rId2">
              <a:alphaModFix/>
            </a:blip>
            <a:srcRect/>
            <a:stretch/>
          </p:blipFill>
          <p:spPr>
            <a:xfrm>
              <a:off x="19368634" y="10117702"/>
              <a:ext cx="112300" cy="112268"/>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pic>
        <p:nvPicPr>
          <p:cNvPr id="29" name="Google Shape;29;p13"/>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30" name="Google Shape;30;p13"/>
          <p:cNvPicPr preferRelativeResize="0"/>
          <p:nvPr/>
        </p:nvPicPr>
        <p:blipFill rotWithShape="1">
          <a:blip r:embed="rId3">
            <a:alphaModFix/>
          </a:blip>
          <a:srcRect/>
          <a:stretch/>
        </p:blipFill>
        <p:spPr>
          <a:xfrm>
            <a:off x="0" y="3340"/>
            <a:ext cx="20109342" cy="11305614"/>
          </a:xfrm>
          <a:prstGeom prst="rect">
            <a:avLst/>
          </a:prstGeom>
          <a:noFill/>
          <a:ln>
            <a:noFill/>
          </a:ln>
        </p:spPr>
      </p:pic>
      <p:sp>
        <p:nvSpPr>
          <p:cNvPr id="31" name="Google Shape;31;p13"/>
          <p:cNvSpPr/>
          <p:nvPr/>
        </p:nvSpPr>
        <p:spPr>
          <a:xfrm>
            <a:off x="755650" y="6264275"/>
            <a:ext cx="9892434" cy="2286000"/>
          </a:xfrm>
          <a:prstGeom prst="rect">
            <a:avLst/>
          </a:prstGeom>
          <a:solidFill>
            <a:schemeClr val="dk1">
              <a:alpha val="5843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 name="Google Shape;32;p13"/>
          <p:cNvSpPr txBox="1">
            <a:spLocks noGrp="1"/>
          </p:cNvSpPr>
          <p:nvPr>
            <p:ph type="title"/>
          </p:nvPr>
        </p:nvSpPr>
        <p:spPr>
          <a:xfrm>
            <a:off x="1184428" y="6591401"/>
            <a:ext cx="9020022" cy="153888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000">
                <a:solidFill>
                  <a:srgbClr val="257CE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
        <p:cNvGrpSpPr/>
        <p:nvPr/>
      </p:nvGrpSpPr>
      <p:grpSpPr>
        <a:xfrm>
          <a:off x="0" y="0"/>
          <a:ext cx="0" cy="0"/>
          <a:chOff x="0" y="0"/>
          <a:chExt cx="0" cy="0"/>
        </a:xfrm>
      </p:grpSpPr>
      <p:sp>
        <p:nvSpPr>
          <p:cNvPr id="34" name="Google Shape;34;p14"/>
          <p:cNvSpPr/>
          <p:nvPr/>
        </p:nvSpPr>
        <p:spPr>
          <a:xfrm>
            <a:off x="727227" y="10202309"/>
            <a:ext cx="1576070" cy="511175"/>
          </a:xfrm>
          <a:custGeom>
            <a:avLst/>
            <a:gdLst/>
            <a:ahLst/>
            <a:cxnLst/>
            <a:rect l="l" t="t" r="r" b="b"/>
            <a:pathLst>
              <a:path w="1576070" h="511175" extrusionOk="0">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extrusionOk="0">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extrusionOk="0">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extrusionOk="0">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 name="Google Shape;35;p14"/>
          <p:cNvSpPr/>
          <p:nvPr/>
        </p:nvSpPr>
        <p:spPr>
          <a:xfrm>
            <a:off x="2412348" y="10245307"/>
            <a:ext cx="378460" cy="469900"/>
          </a:xfrm>
          <a:custGeom>
            <a:avLst/>
            <a:gdLst/>
            <a:ahLst/>
            <a:cxnLst/>
            <a:rect l="l" t="t" r="r" b="b"/>
            <a:pathLst>
              <a:path w="378460" h="469900" extrusionOk="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36" name="Google Shape;36;p14"/>
          <p:cNvGrpSpPr/>
          <p:nvPr/>
        </p:nvGrpSpPr>
        <p:grpSpPr>
          <a:xfrm>
            <a:off x="2842727" y="10117702"/>
            <a:ext cx="427015" cy="597582"/>
            <a:chOff x="2842727" y="10117702"/>
            <a:chExt cx="427015" cy="597582"/>
          </a:xfrm>
        </p:grpSpPr>
        <p:sp>
          <p:nvSpPr>
            <p:cNvPr id="37" name="Google Shape;37;p14"/>
            <p:cNvSpPr/>
            <p:nvPr/>
          </p:nvSpPr>
          <p:spPr>
            <a:xfrm>
              <a:off x="2842727" y="10237764"/>
              <a:ext cx="366395" cy="477520"/>
            </a:xfrm>
            <a:custGeom>
              <a:avLst/>
              <a:gdLst/>
              <a:ahLst/>
              <a:cxnLst/>
              <a:rect l="l" t="t" r="r" b="b"/>
              <a:pathLst>
                <a:path w="366394" h="477520" extrusionOk="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8" name="Google Shape;38;p14"/>
            <p:cNvPicPr preferRelativeResize="0"/>
            <p:nvPr/>
          </p:nvPicPr>
          <p:blipFill rotWithShape="1">
            <a:blip r:embed="rId2">
              <a:alphaModFix/>
            </a:blip>
            <a:srcRect/>
            <a:stretch/>
          </p:blipFill>
          <p:spPr>
            <a:xfrm>
              <a:off x="3157442" y="10117702"/>
              <a:ext cx="112300" cy="112268"/>
            </a:xfrm>
            <a:prstGeom prst="rect">
              <a:avLst/>
            </a:prstGeom>
            <a:noFill/>
            <a:ln>
              <a:noFill/>
            </a:ln>
          </p:spPr>
        </p:pic>
      </p:grpSp>
      <p:sp>
        <p:nvSpPr>
          <p:cNvPr id="39" name="Google Shape;39;p14"/>
          <p:cNvSpPr/>
          <p:nvPr/>
        </p:nvSpPr>
        <p:spPr>
          <a:xfrm>
            <a:off x="17840597" y="656116"/>
            <a:ext cx="2243455" cy="1060450"/>
          </a:xfrm>
          <a:custGeom>
            <a:avLst/>
            <a:gdLst/>
            <a:ahLst/>
            <a:cxnLst/>
            <a:rect l="l" t="t" r="r" b="b"/>
            <a:pathLst>
              <a:path w="2243455" h="1060450" extrusionOk="0">
                <a:moveTo>
                  <a:pt x="2243429" y="0"/>
                </a:moveTo>
                <a:lnTo>
                  <a:pt x="0" y="0"/>
                </a:lnTo>
                <a:lnTo>
                  <a:pt x="0" y="1059999"/>
                </a:lnTo>
                <a:lnTo>
                  <a:pt x="2243429" y="1059999"/>
                </a:lnTo>
                <a:lnTo>
                  <a:pt x="2243429" y="0"/>
                </a:lnTo>
                <a:close/>
              </a:path>
            </a:pathLst>
          </a:custGeom>
          <a:solidFill>
            <a:srgbClr val="257CE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14"/>
          <p:cNvSpPr txBox="1">
            <a:spLocks noGrp="1"/>
          </p:cNvSpPr>
          <p:nvPr>
            <p:ph type="body" idx="1"/>
          </p:nvPr>
        </p:nvSpPr>
        <p:spPr>
          <a:xfrm>
            <a:off x="727227" y="755454"/>
            <a:ext cx="16792423" cy="738664"/>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0"/>
              </a:spcBef>
              <a:spcAft>
                <a:spcPts val="0"/>
              </a:spcAft>
              <a:buSzPts val="1400"/>
              <a:buNone/>
              <a:defRPr sz="4800" b="1">
                <a:latin typeface="Arial"/>
                <a:ea typeface="Arial"/>
                <a:cs typeface="Arial"/>
                <a:sym typeface="Aria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41"/>
        <p:cNvGrpSpPr/>
        <p:nvPr/>
      </p:nvGrpSpPr>
      <p:grpSpPr>
        <a:xfrm>
          <a:off x="0" y="0"/>
          <a:ext cx="0" cy="0"/>
          <a:chOff x="0" y="0"/>
          <a:chExt cx="0" cy="0"/>
        </a:xfrm>
      </p:grpSpPr>
      <p:pic>
        <p:nvPicPr>
          <p:cNvPr id="42" name="Google Shape;42;p15"/>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43" name="Google Shape;43;p15"/>
          <p:cNvPicPr preferRelativeResize="0"/>
          <p:nvPr/>
        </p:nvPicPr>
        <p:blipFill rotWithShape="1">
          <a:blip r:embed="rId3">
            <a:alphaModFix/>
          </a:blip>
          <a:srcRect/>
          <a:stretch/>
        </p:blipFill>
        <p:spPr>
          <a:xfrm>
            <a:off x="3362" y="0"/>
            <a:ext cx="20097375" cy="11309350"/>
          </a:xfrm>
          <a:prstGeom prst="rect">
            <a:avLst/>
          </a:prstGeom>
          <a:noFill/>
          <a:ln>
            <a:noFill/>
          </a:ln>
        </p:spPr>
      </p:pic>
      <p:sp>
        <p:nvSpPr>
          <p:cNvPr id="44" name="Google Shape;44;p15"/>
          <p:cNvSpPr/>
          <p:nvPr/>
        </p:nvSpPr>
        <p:spPr>
          <a:xfrm>
            <a:off x="4413250" y="4206875"/>
            <a:ext cx="9892434" cy="2286000"/>
          </a:xfrm>
          <a:prstGeom prst="rect">
            <a:avLst/>
          </a:prstGeom>
          <a:solidFill>
            <a:schemeClr val="dk1">
              <a:alpha val="5843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 name="Google Shape;45;p15"/>
          <p:cNvSpPr txBox="1">
            <a:spLocks noGrp="1"/>
          </p:cNvSpPr>
          <p:nvPr>
            <p:ph type="title"/>
          </p:nvPr>
        </p:nvSpPr>
        <p:spPr>
          <a:xfrm>
            <a:off x="4842028" y="4534001"/>
            <a:ext cx="9020022" cy="153888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000">
                <a:solidFill>
                  <a:srgbClr val="257CE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Diseño personalizado">
  <p:cSld name="5_Diseño personalizado">
    <p:spTree>
      <p:nvGrpSpPr>
        <p:cNvPr id="1" name="Shape 46"/>
        <p:cNvGrpSpPr/>
        <p:nvPr/>
      </p:nvGrpSpPr>
      <p:grpSpPr>
        <a:xfrm>
          <a:off x="0" y="0"/>
          <a:ext cx="0" cy="0"/>
          <a:chOff x="0" y="0"/>
          <a:chExt cx="0" cy="0"/>
        </a:xfrm>
      </p:grpSpPr>
      <p:pic>
        <p:nvPicPr>
          <p:cNvPr id="47" name="Google Shape;47;p16"/>
          <p:cNvPicPr preferRelativeResize="0"/>
          <p:nvPr/>
        </p:nvPicPr>
        <p:blipFill rotWithShape="1">
          <a:blip r:embed="rId2">
            <a:alphaModFix/>
          </a:blip>
          <a:srcRect/>
          <a:stretch/>
        </p:blipFill>
        <p:spPr>
          <a:xfrm>
            <a:off x="-1" y="3340"/>
            <a:ext cx="20110047" cy="11306010"/>
          </a:xfrm>
          <a:prstGeom prst="rect">
            <a:avLst/>
          </a:prstGeom>
          <a:noFill/>
          <a:ln>
            <a:noFill/>
          </a:ln>
        </p:spPr>
      </p:pic>
      <p:sp>
        <p:nvSpPr>
          <p:cNvPr id="48" name="Google Shape;48;p16"/>
          <p:cNvSpPr txBox="1">
            <a:spLocks noGrp="1"/>
          </p:cNvSpPr>
          <p:nvPr>
            <p:ph type="title"/>
          </p:nvPr>
        </p:nvSpPr>
        <p:spPr>
          <a:xfrm>
            <a:off x="831850" y="7178675"/>
            <a:ext cx="9782022" cy="1538883"/>
          </a:xfrm>
          <a:prstGeom prst="rect">
            <a:avLst/>
          </a:prstGeom>
          <a:noFill/>
          <a:ln>
            <a:noFill/>
          </a:ln>
        </p:spPr>
        <p:txBody>
          <a:bodyPr spcFirstLastPara="1" wrap="square" lIns="0" tIns="0" rIns="0" bIns="0" anchor="t" anchorCtr="0">
            <a:spAutoFit/>
          </a:bodyPr>
          <a:lstStyle>
            <a:lvl1pPr lvl="0" algn="r">
              <a:lnSpc>
                <a:spcPct val="100000"/>
              </a:lnSpc>
              <a:spcBef>
                <a:spcPts val="0"/>
              </a:spcBef>
              <a:spcAft>
                <a:spcPts val="0"/>
              </a:spcAft>
              <a:buSzPts val="14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9"/>
        <p:cNvGrpSpPr/>
        <p:nvPr/>
      </p:nvGrpSpPr>
      <p:grpSpPr>
        <a:xfrm>
          <a:off x="0" y="0"/>
          <a:ext cx="0" cy="0"/>
          <a:chOff x="0" y="0"/>
          <a:chExt cx="0" cy="0"/>
        </a:xfrm>
      </p:grpSpPr>
      <p:pic>
        <p:nvPicPr>
          <p:cNvPr id="50" name="Google Shape;50;p17"/>
          <p:cNvPicPr preferRelativeResize="0"/>
          <p:nvPr/>
        </p:nvPicPr>
        <p:blipFill rotWithShape="1">
          <a:blip r:embed="rId2">
            <a:alphaModFix/>
          </a:blip>
          <a:srcRect/>
          <a:stretch/>
        </p:blipFill>
        <p:spPr>
          <a:xfrm>
            <a:off x="3362" y="0"/>
            <a:ext cx="20097375" cy="11309350"/>
          </a:xfrm>
          <a:prstGeom prst="rect">
            <a:avLst/>
          </a:prstGeom>
          <a:noFill/>
          <a:ln>
            <a:noFill/>
          </a:ln>
        </p:spPr>
      </p:pic>
      <p:sp>
        <p:nvSpPr>
          <p:cNvPr id="51" name="Google Shape;51;p17"/>
          <p:cNvSpPr txBox="1">
            <a:spLocks noGrp="1"/>
          </p:cNvSpPr>
          <p:nvPr>
            <p:ph type="title"/>
          </p:nvPr>
        </p:nvSpPr>
        <p:spPr>
          <a:xfrm>
            <a:off x="6851650" y="7483475"/>
            <a:ext cx="9782022" cy="153888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Diseño personalizado">
  <p:cSld name="3_Diseño personalizado">
    <p:spTree>
      <p:nvGrpSpPr>
        <p:cNvPr id="1" name="Shape 52"/>
        <p:cNvGrpSpPr/>
        <p:nvPr/>
      </p:nvGrpSpPr>
      <p:grpSpPr>
        <a:xfrm>
          <a:off x="0" y="0"/>
          <a:ext cx="0" cy="0"/>
          <a:chOff x="0" y="0"/>
          <a:chExt cx="0" cy="0"/>
        </a:xfrm>
      </p:grpSpPr>
      <p:pic>
        <p:nvPicPr>
          <p:cNvPr id="53" name="Google Shape;53;p18"/>
          <p:cNvPicPr preferRelativeResize="0"/>
          <p:nvPr/>
        </p:nvPicPr>
        <p:blipFill rotWithShape="1">
          <a:blip r:embed="rId2">
            <a:alphaModFix/>
          </a:blip>
          <a:srcRect/>
          <a:stretch/>
        </p:blipFill>
        <p:spPr>
          <a:xfrm>
            <a:off x="3362" y="0"/>
            <a:ext cx="20097375" cy="11309350"/>
          </a:xfrm>
          <a:prstGeom prst="rect">
            <a:avLst/>
          </a:prstGeom>
          <a:noFill/>
          <a:ln>
            <a:noFill/>
          </a:ln>
        </p:spPr>
      </p:pic>
      <p:sp>
        <p:nvSpPr>
          <p:cNvPr id="54" name="Google Shape;54;p18"/>
          <p:cNvSpPr txBox="1">
            <a:spLocks noGrp="1"/>
          </p:cNvSpPr>
          <p:nvPr>
            <p:ph type="title"/>
          </p:nvPr>
        </p:nvSpPr>
        <p:spPr>
          <a:xfrm>
            <a:off x="6623050" y="7026275"/>
            <a:ext cx="9782022" cy="153888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pic>
        <p:nvPicPr>
          <p:cNvPr id="56" name="Google Shape;56;p19"/>
          <p:cNvPicPr preferRelativeResize="0"/>
          <p:nvPr/>
        </p:nvPicPr>
        <p:blipFill rotWithShape="1">
          <a:blip r:embed="rId2">
            <a:alphaModFix/>
          </a:blip>
          <a:srcRect/>
          <a:stretch/>
        </p:blipFill>
        <p:spPr>
          <a:xfrm>
            <a:off x="3362" y="0"/>
            <a:ext cx="20097375" cy="11309350"/>
          </a:xfrm>
          <a:prstGeom prst="rect">
            <a:avLst/>
          </a:prstGeom>
          <a:noFill/>
          <a:ln>
            <a:noFill/>
          </a:ln>
        </p:spPr>
      </p:pic>
      <p:sp>
        <p:nvSpPr>
          <p:cNvPr id="57" name="Google Shape;57;p19"/>
          <p:cNvSpPr txBox="1">
            <a:spLocks noGrp="1"/>
          </p:cNvSpPr>
          <p:nvPr>
            <p:ph type="title"/>
          </p:nvPr>
        </p:nvSpPr>
        <p:spPr>
          <a:xfrm>
            <a:off x="4794250" y="6950075"/>
            <a:ext cx="9782022" cy="1538883"/>
          </a:xfrm>
          <a:prstGeom prst="rect">
            <a:avLst/>
          </a:prstGeom>
          <a:noFill/>
          <a:ln>
            <a:noFill/>
          </a:ln>
        </p:spPr>
        <p:txBody>
          <a:bodyPr spcFirstLastPara="1" wrap="square" lIns="0" tIns="0" rIns="0" bIns="0" anchor="t" anchorCtr="0">
            <a:spAutoFit/>
          </a:bodyPr>
          <a:lstStyle>
            <a:lvl1pPr lvl="0" algn="r">
              <a:lnSpc>
                <a:spcPct val="100000"/>
              </a:lnSpc>
              <a:spcBef>
                <a:spcPts val="0"/>
              </a:spcBef>
              <a:spcAft>
                <a:spcPts val="0"/>
              </a:spcAft>
              <a:buSzPts val="14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12314421" y="714594"/>
            <a:ext cx="5259705" cy="91566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5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1005205" y="2601150"/>
            <a:ext cx="18093690" cy="7464171"/>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2" name="Google Shape;12;p10"/>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0"/>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10"/>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educore.cl/carrerasconmayorretencionydesercionchil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asana.com/es/resources/project-management-methodologi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txBox="1">
            <a:spLocks noGrp="1"/>
          </p:cNvSpPr>
          <p:nvPr>
            <p:ph type="ctrTitle"/>
          </p:nvPr>
        </p:nvSpPr>
        <p:spPr>
          <a:xfrm>
            <a:off x="2889250" y="8840111"/>
            <a:ext cx="11837559" cy="58477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s-ES"/>
              <a:t>Presentación Etapa 3 Proyecto Capstone</a:t>
            </a:r>
            <a:endParaRPr/>
          </a:p>
        </p:txBody>
      </p:sp>
      <p:sp>
        <p:nvSpPr>
          <p:cNvPr id="75" name="Google Shape;75;p1"/>
          <p:cNvSpPr txBox="1">
            <a:spLocks noGrp="1"/>
          </p:cNvSpPr>
          <p:nvPr>
            <p:ph type="subTitle" idx="1"/>
          </p:nvPr>
        </p:nvSpPr>
        <p:spPr>
          <a:xfrm>
            <a:off x="2889250" y="9540875"/>
            <a:ext cx="9138164"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lt1"/>
              </a:buClr>
              <a:buSzPts val="2800"/>
              <a:buFont typeface="Arial"/>
              <a:buNone/>
            </a:pPr>
            <a:r>
              <a:rPr lang="es-ES" sz="2800">
                <a:latin typeface="Arial"/>
                <a:ea typeface="Arial"/>
                <a:cs typeface="Arial"/>
                <a:sym typeface="Arial"/>
              </a:rPr>
              <a:t>Portafolio de Título Ingeniería en Informática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3a10dc1a3f4_0_32"/>
          <p:cNvSpPr txBox="1">
            <a:spLocks noGrp="1"/>
          </p:cNvSpPr>
          <p:nvPr>
            <p:ph type="body" idx="1"/>
          </p:nvPr>
        </p:nvSpPr>
        <p:spPr>
          <a:xfrm>
            <a:off x="727227" y="755454"/>
            <a:ext cx="16792500" cy="7389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400"/>
              <a:buNone/>
            </a:pPr>
            <a:r>
              <a:rPr lang="es-ES"/>
              <a:t>Costo Total Del Proyecto</a:t>
            </a:r>
            <a:endParaRPr/>
          </a:p>
        </p:txBody>
      </p:sp>
      <p:pic>
        <p:nvPicPr>
          <p:cNvPr id="153" name="Google Shape;153;g3a10dc1a3f4_0_32"/>
          <p:cNvPicPr preferRelativeResize="0"/>
          <p:nvPr/>
        </p:nvPicPr>
        <p:blipFill rotWithShape="1">
          <a:blip r:embed="rId3">
            <a:alphaModFix/>
          </a:blip>
          <a:srcRect t="3091"/>
          <a:stretch/>
        </p:blipFill>
        <p:spPr>
          <a:xfrm>
            <a:off x="1575925" y="2411750"/>
            <a:ext cx="16792499" cy="7000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99afdae01c_1_3"/>
          <p:cNvSpPr txBox="1">
            <a:spLocks noGrp="1"/>
          </p:cNvSpPr>
          <p:nvPr>
            <p:ph type="body" idx="1"/>
          </p:nvPr>
        </p:nvSpPr>
        <p:spPr>
          <a:xfrm>
            <a:off x="727227" y="420604"/>
            <a:ext cx="16792500" cy="14778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chemeClr val="dk1"/>
              </a:buClr>
              <a:buSzPts val="1100"/>
              <a:buFont typeface="Arial"/>
              <a:buNone/>
            </a:pPr>
            <a:r>
              <a:rPr lang="es-ES">
                <a:solidFill>
                  <a:schemeClr val="dk1"/>
                </a:solidFill>
              </a:rPr>
              <a:t>Costo Total Del Proyecto</a:t>
            </a:r>
            <a:endParaRPr>
              <a:solidFill>
                <a:schemeClr val="dk1"/>
              </a:solidFill>
            </a:endParaRPr>
          </a:p>
          <a:p>
            <a:pPr marL="0" lvl="0" indent="0" algn="r" rtl="0">
              <a:lnSpc>
                <a:spcPct val="100000"/>
              </a:lnSpc>
              <a:spcBef>
                <a:spcPts val="0"/>
              </a:spcBef>
              <a:spcAft>
                <a:spcPts val="0"/>
              </a:spcAft>
              <a:buSzPts val="1400"/>
              <a:buNone/>
            </a:pPr>
            <a:endParaRPr/>
          </a:p>
        </p:txBody>
      </p:sp>
      <p:pic>
        <p:nvPicPr>
          <p:cNvPr id="160" name="Google Shape;160;g399afdae01c_1_3"/>
          <p:cNvPicPr preferRelativeResize="0"/>
          <p:nvPr/>
        </p:nvPicPr>
        <p:blipFill rotWithShape="1">
          <a:blip r:embed="rId3">
            <a:alphaModFix/>
          </a:blip>
          <a:srcRect/>
          <a:stretch/>
        </p:blipFill>
        <p:spPr>
          <a:xfrm>
            <a:off x="4110700" y="1182825"/>
            <a:ext cx="11430001" cy="9931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3a10dc1a3f4_0_37"/>
          <p:cNvSpPr txBox="1">
            <a:spLocks noGrp="1"/>
          </p:cNvSpPr>
          <p:nvPr>
            <p:ph type="body" idx="1"/>
          </p:nvPr>
        </p:nvSpPr>
        <p:spPr>
          <a:xfrm>
            <a:off x="727227" y="755454"/>
            <a:ext cx="16792500" cy="2216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chemeClr val="dk1"/>
              </a:buClr>
              <a:buSzPts val="1100"/>
              <a:buFont typeface="Arial"/>
              <a:buNone/>
            </a:pPr>
            <a:r>
              <a:rPr lang="es-ES">
                <a:solidFill>
                  <a:schemeClr val="dk1"/>
                </a:solidFill>
              </a:rPr>
              <a:t>Costo Total Del Proyecto</a:t>
            </a:r>
            <a:endParaRPr>
              <a:solidFill>
                <a:schemeClr val="dk1"/>
              </a:solidFill>
            </a:endParaRPr>
          </a:p>
          <a:p>
            <a:pPr marL="0" lvl="0" indent="0" algn="r" rtl="0">
              <a:lnSpc>
                <a:spcPct val="100000"/>
              </a:lnSpc>
              <a:spcBef>
                <a:spcPts val="0"/>
              </a:spcBef>
              <a:spcAft>
                <a:spcPts val="0"/>
              </a:spcAft>
              <a:buClr>
                <a:schemeClr val="dk1"/>
              </a:buClr>
              <a:buSzPts val="1100"/>
              <a:buFont typeface="Arial"/>
              <a:buNone/>
            </a:pPr>
            <a:endParaRPr>
              <a:solidFill>
                <a:schemeClr val="dk1"/>
              </a:solidFill>
            </a:endParaRPr>
          </a:p>
          <a:p>
            <a:pPr marL="0" lvl="0" indent="0" algn="r" rtl="0">
              <a:lnSpc>
                <a:spcPct val="100000"/>
              </a:lnSpc>
              <a:spcBef>
                <a:spcPts val="0"/>
              </a:spcBef>
              <a:spcAft>
                <a:spcPts val="0"/>
              </a:spcAft>
              <a:buSzPts val="1400"/>
              <a:buNone/>
            </a:pPr>
            <a:endParaRPr/>
          </a:p>
        </p:txBody>
      </p:sp>
      <p:pic>
        <p:nvPicPr>
          <p:cNvPr id="167" name="Google Shape;167;g3a10dc1a3f4_0_37"/>
          <p:cNvPicPr preferRelativeResize="0"/>
          <p:nvPr/>
        </p:nvPicPr>
        <p:blipFill>
          <a:blip r:embed="rId3">
            <a:alphaModFix/>
          </a:blip>
          <a:stretch>
            <a:fillRect/>
          </a:stretch>
        </p:blipFill>
        <p:spPr>
          <a:xfrm>
            <a:off x="1580625" y="2376075"/>
            <a:ext cx="16638976" cy="643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3aebf9e7f35_0_1"/>
          <p:cNvSpPr txBox="1">
            <a:spLocks noGrp="1"/>
          </p:cNvSpPr>
          <p:nvPr>
            <p:ph type="body" idx="1"/>
          </p:nvPr>
        </p:nvSpPr>
        <p:spPr>
          <a:xfrm>
            <a:off x="727227" y="755454"/>
            <a:ext cx="16792500" cy="7389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s-ES"/>
              <a:t>Solución Desarrollada</a:t>
            </a:r>
            <a:endParaRPr/>
          </a:p>
        </p:txBody>
      </p:sp>
      <p:pic>
        <p:nvPicPr>
          <p:cNvPr id="174" name="Google Shape;174;g3aebf9e7f35_0_1" title="Diagrama de infraestructura.jpeg"/>
          <p:cNvPicPr preferRelativeResize="0"/>
          <p:nvPr/>
        </p:nvPicPr>
        <p:blipFill>
          <a:blip r:embed="rId3">
            <a:alphaModFix/>
          </a:blip>
          <a:stretch>
            <a:fillRect/>
          </a:stretch>
        </p:blipFill>
        <p:spPr>
          <a:xfrm>
            <a:off x="3701300" y="1721275"/>
            <a:ext cx="15546102" cy="8975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399afdae01c_0_17"/>
          <p:cNvSpPr txBox="1">
            <a:spLocks noGrp="1"/>
          </p:cNvSpPr>
          <p:nvPr>
            <p:ph type="body" idx="1"/>
          </p:nvPr>
        </p:nvSpPr>
        <p:spPr>
          <a:xfrm>
            <a:off x="727227" y="755454"/>
            <a:ext cx="16792500" cy="7389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400"/>
              <a:buNone/>
            </a:pPr>
            <a:r>
              <a:rPr lang="es-ES"/>
              <a:t>Solución Desarrollada</a:t>
            </a:r>
            <a:endParaRPr/>
          </a:p>
        </p:txBody>
      </p:sp>
      <p:pic>
        <p:nvPicPr>
          <p:cNvPr id="181" name="Google Shape;181;g399afdae01c_0_17" title="Captura de pantalla 2025-11-17 025606.png"/>
          <p:cNvPicPr preferRelativeResize="0"/>
          <p:nvPr/>
        </p:nvPicPr>
        <p:blipFill rotWithShape="1">
          <a:blip r:embed="rId3">
            <a:alphaModFix/>
          </a:blip>
          <a:srcRect/>
          <a:stretch/>
        </p:blipFill>
        <p:spPr>
          <a:xfrm>
            <a:off x="186725" y="2524075"/>
            <a:ext cx="9782249" cy="7110925"/>
          </a:xfrm>
          <a:prstGeom prst="rect">
            <a:avLst/>
          </a:prstGeom>
          <a:noFill/>
          <a:ln>
            <a:noFill/>
          </a:ln>
        </p:spPr>
      </p:pic>
      <p:pic>
        <p:nvPicPr>
          <p:cNvPr id="182" name="Google Shape;182;g399afdae01c_0_17" title="Captura de pantalla 2025-11-17 025625.png"/>
          <p:cNvPicPr preferRelativeResize="0"/>
          <p:nvPr/>
        </p:nvPicPr>
        <p:blipFill rotWithShape="1">
          <a:blip r:embed="rId4">
            <a:alphaModFix/>
          </a:blip>
          <a:srcRect/>
          <a:stretch/>
        </p:blipFill>
        <p:spPr>
          <a:xfrm>
            <a:off x="10297025" y="2524075"/>
            <a:ext cx="8926101" cy="7110925"/>
          </a:xfrm>
          <a:prstGeom prst="rect">
            <a:avLst/>
          </a:prstGeom>
          <a:noFill/>
          <a:ln>
            <a:noFill/>
          </a:ln>
        </p:spPr>
      </p:pic>
      <p:sp>
        <p:nvSpPr>
          <p:cNvPr id="183" name="Google Shape;183;g399afdae01c_0_17"/>
          <p:cNvSpPr txBox="1"/>
          <p:nvPr/>
        </p:nvSpPr>
        <p:spPr>
          <a:xfrm>
            <a:off x="437525" y="697075"/>
            <a:ext cx="8442000" cy="182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s-ES" sz="4800" b="1" i="0" u="none" strike="noStrike" cap="none">
                <a:solidFill>
                  <a:schemeClr val="dk1"/>
                </a:solidFill>
                <a:latin typeface="Arial"/>
                <a:ea typeface="Arial"/>
                <a:cs typeface="Arial"/>
                <a:sym typeface="Arial"/>
              </a:rPr>
              <a:t>Requerimiento Funcionales y No funcionales</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399afdae01c_0_26"/>
          <p:cNvSpPr txBox="1">
            <a:spLocks noGrp="1"/>
          </p:cNvSpPr>
          <p:nvPr>
            <p:ph type="body" idx="1"/>
          </p:nvPr>
        </p:nvSpPr>
        <p:spPr>
          <a:xfrm>
            <a:off x="727227" y="755454"/>
            <a:ext cx="16792500" cy="7389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400"/>
              <a:buNone/>
            </a:pPr>
            <a:r>
              <a:rPr lang="es-ES"/>
              <a:t>Solución Desarrollada</a:t>
            </a:r>
            <a:endParaRPr/>
          </a:p>
        </p:txBody>
      </p:sp>
      <p:pic>
        <p:nvPicPr>
          <p:cNvPr id="190" name="Google Shape;190;g399afdae01c_0_26" title="umlcasosdeuso.png"/>
          <p:cNvPicPr preferRelativeResize="0"/>
          <p:nvPr/>
        </p:nvPicPr>
        <p:blipFill rotWithShape="1">
          <a:blip r:embed="rId3">
            <a:alphaModFix/>
          </a:blip>
          <a:srcRect/>
          <a:stretch/>
        </p:blipFill>
        <p:spPr>
          <a:xfrm>
            <a:off x="1215875" y="1955150"/>
            <a:ext cx="15948551" cy="7784050"/>
          </a:xfrm>
          <a:prstGeom prst="rect">
            <a:avLst/>
          </a:prstGeom>
          <a:noFill/>
          <a:ln>
            <a:noFill/>
          </a:ln>
        </p:spPr>
      </p:pic>
      <p:sp>
        <p:nvSpPr>
          <p:cNvPr id="191" name="Google Shape;191;g399afdae01c_0_26"/>
          <p:cNvSpPr txBox="1"/>
          <p:nvPr/>
        </p:nvSpPr>
        <p:spPr>
          <a:xfrm>
            <a:off x="1586675" y="755450"/>
            <a:ext cx="5450400" cy="1271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4800"/>
              <a:buFont typeface="Arial"/>
              <a:buNone/>
            </a:pPr>
            <a:r>
              <a:rPr lang="es-ES" sz="4800" b="1" i="0" u="none" strike="noStrike" cap="none">
                <a:solidFill>
                  <a:schemeClr val="dk1"/>
                </a:solidFill>
                <a:latin typeface="Arial"/>
                <a:ea typeface="Arial"/>
                <a:cs typeface="Arial"/>
                <a:sym typeface="Arial"/>
              </a:rPr>
              <a:t>Casos de Uso</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399afdae01c_0_43"/>
          <p:cNvSpPr txBox="1">
            <a:spLocks noGrp="1"/>
          </p:cNvSpPr>
          <p:nvPr>
            <p:ph type="body" idx="1"/>
          </p:nvPr>
        </p:nvSpPr>
        <p:spPr>
          <a:xfrm>
            <a:off x="727227" y="755454"/>
            <a:ext cx="16792500" cy="7389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400"/>
              <a:buNone/>
            </a:pPr>
            <a:r>
              <a:rPr lang="es-ES"/>
              <a:t>Solución Desarrollada</a:t>
            </a:r>
            <a:endParaRPr/>
          </a:p>
        </p:txBody>
      </p:sp>
      <p:sp>
        <p:nvSpPr>
          <p:cNvPr id="198" name="Google Shape;198;g399afdae01c_0_43"/>
          <p:cNvSpPr txBox="1"/>
          <p:nvPr/>
        </p:nvSpPr>
        <p:spPr>
          <a:xfrm>
            <a:off x="1306275" y="368225"/>
            <a:ext cx="5450400" cy="1271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4800"/>
              <a:buFont typeface="Arial"/>
              <a:buNone/>
            </a:pPr>
            <a:r>
              <a:rPr lang="es-ES" sz="4800" b="1" i="0" u="none" strike="noStrike" cap="none">
                <a:solidFill>
                  <a:schemeClr val="dk1"/>
                </a:solidFill>
                <a:latin typeface="Arial"/>
                <a:ea typeface="Arial"/>
                <a:cs typeface="Arial"/>
                <a:sym typeface="Arial"/>
              </a:rPr>
              <a:t>Base de Datos</a:t>
            </a:r>
            <a:endParaRPr sz="1800" b="0" i="0" u="none" strike="noStrike" cap="none">
              <a:solidFill>
                <a:srgbClr val="000000"/>
              </a:solidFill>
              <a:latin typeface="Calibri"/>
              <a:ea typeface="Calibri"/>
              <a:cs typeface="Calibri"/>
              <a:sym typeface="Calibri"/>
            </a:endParaRPr>
          </a:p>
        </p:txBody>
      </p:sp>
      <p:pic>
        <p:nvPicPr>
          <p:cNvPr id="199" name="Google Shape;199;g399afdae01c_0_43" title="image.png"/>
          <p:cNvPicPr preferRelativeResize="0"/>
          <p:nvPr/>
        </p:nvPicPr>
        <p:blipFill>
          <a:blip r:embed="rId3">
            <a:alphaModFix/>
          </a:blip>
          <a:stretch>
            <a:fillRect/>
          </a:stretch>
        </p:blipFill>
        <p:spPr>
          <a:xfrm>
            <a:off x="481025" y="1494350"/>
            <a:ext cx="16394226" cy="9669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399afdae01c_0_36"/>
          <p:cNvSpPr txBox="1">
            <a:spLocks noGrp="1"/>
          </p:cNvSpPr>
          <p:nvPr>
            <p:ph type="body" idx="1"/>
          </p:nvPr>
        </p:nvSpPr>
        <p:spPr>
          <a:xfrm>
            <a:off x="685024" y="680177"/>
            <a:ext cx="16792500" cy="7389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400"/>
              <a:buNone/>
            </a:pPr>
            <a:r>
              <a:rPr lang="es-ES" dirty="0"/>
              <a:t>Solución Desarrollada</a:t>
            </a:r>
            <a:endParaRPr dirty="0"/>
          </a:p>
        </p:txBody>
      </p:sp>
      <p:sp>
        <p:nvSpPr>
          <p:cNvPr id="206" name="Google Shape;206;g399afdae01c_0_36"/>
          <p:cNvSpPr txBox="1"/>
          <p:nvPr/>
        </p:nvSpPr>
        <p:spPr>
          <a:xfrm>
            <a:off x="446956" y="489204"/>
            <a:ext cx="5450400" cy="1271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4800"/>
              <a:buFont typeface="Arial"/>
              <a:buNone/>
            </a:pPr>
            <a:r>
              <a:rPr lang="es-ES" sz="4800" b="1" i="0" u="none" strike="noStrike" cap="none" dirty="0">
                <a:solidFill>
                  <a:schemeClr val="dk1"/>
                </a:solidFill>
                <a:latin typeface="Arial"/>
                <a:ea typeface="Arial"/>
                <a:cs typeface="Arial"/>
                <a:sym typeface="Arial"/>
              </a:rPr>
              <a:t>Video</a:t>
            </a:r>
            <a:endParaRPr sz="1800" b="0" i="0" u="none" strike="noStrike" cap="none" dirty="0">
              <a:solidFill>
                <a:srgbClr val="000000"/>
              </a:solidFill>
              <a:latin typeface="Calibri"/>
              <a:ea typeface="Calibri"/>
              <a:cs typeface="Calibri"/>
              <a:sym typeface="Calibri"/>
            </a:endParaRPr>
          </a:p>
        </p:txBody>
      </p:sp>
      <p:pic>
        <p:nvPicPr>
          <p:cNvPr id="2" name="2025-12-08 23-05-39">
            <a:hlinkClick r:id="" action="ppaction://media"/>
            <a:extLst>
              <a:ext uri="{FF2B5EF4-FFF2-40B4-BE49-F238E27FC236}">
                <a16:creationId xmlns:a16="http://schemas.microsoft.com/office/drawing/2014/main" id="{423E47C4-35BD-207C-2EB2-137FAF62D7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7440" y="1581019"/>
            <a:ext cx="14977406" cy="83614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7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6"/>
          <p:cNvSpPr txBox="1">
            <a:spLocks noGrp="1"/>
          </p:cNvSpPr>
          <p:nvPr>
            <p:ph type="title"/>
          </p:nvPr>
        </p:nvSpPr>
        <p:spPr>
          <a:xfrm>
            <a:off x="4794250" y="5349875"/>
            <a:ext cx="9020022" cy="83099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s-ES" sz="5400"/>
              <a:t>Conclusión y Reflexión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7"/>
          <p:cNvSpPr txBox="1">
            <a:spLocks noGrp="1"/>
          </p:cNvSpPr>
          <p:nvPr>
            <p:ph type="title"/>
          </p:nvPr>
        </p:nvSpPr>
        <p:spPr>
          <a:xfrm>
            <a:off x="2432050" y="714594"/>
            <a:ext cx="16988263" cy="61555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s-ES" sz="4000"/>
              <a:t>Conclusión y Reflexión</a:t>
            </a:r>
            <a:endParaRPr/>
          </a:p>
        </p:txBody>
      </p:sp>
      <p:sp>
        <p:nvSpPr>
          <p:cNvPr id="218" name="Google Shape;218;p7"/>
          <p:cNvSpPr txBox="1"/>
          <p:nvPr/>
        </p:nvSpPr>
        <p:spPr>
          <a:xfrm>
            <a:off x="853225" y="2559650"/>
            <a:ext cx="17532900" cy="6324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3600"/>
              <a:buFont typeface="Arial"/>
              <a:buNone/>
            </a:pPr>
            <a:r>
              <a:rPr lang="es-ES" sz="3600" b="0" i="0" u="none" strike="noStrike" cap="none">
                <a:solidFill>
                  <a:srgbClr val="000000"/>
                </a:solidFill>
                <a:latin typeface="Calibri"/>
                <a:ea typeface="Calibri"/>
                <a:cs typeface="Calibri"/>
                <a:sym typeface="Calibri"/>
              </a:rPr>
              <a:t>El desarrollo de CommitGame nos permitió consolidar nuestras competencias de egreso, integrando una arquitectura de software robusta en Unity con metodologías ágiles de gestión. El resultado es un producto funcional que demuestra cómo la ingeniería informática puede responder a problemáticas sociales complejas, como la deserción estudiantil, mediante soluciones tecnológicas innovadoras y bien estructuradas</a:t>
            </a:r>
            <a:endParaRPr sz="3600" b="0" i="0" u="none" strike="noStrike" cap="none">
              <a:solidFill>
                <a:srgbClr val="000000"/>
              </a:solidFill>
              <a:latin typeface="Calibri"/>
              <a:ea typeface="Calibri"/>
              <a:cs typeface="Calibri"/>
              <a:sym typeface="Calibri"/>
            </a:endParaRPr>
          </a:p>
        </p:txBody>
      </p:sp>
      <p:pic>
        <p:nvPicPr>
          <p:cNvPr id="219" name="Google Shape;219;p7" title="images.jpg"/>
          <p:cNvPicPr preferRelativeResize="0"/>
          <p:nvPr/>
        </p:nvPicPr>
        <p:blipFill rotWithShape="1">
          <a:blip r:embed="rId3">
            <a:alphaModFix/>
          </a:blip>
          <a:srcRect/>
          <a:stretch/>
        </p:blipFill>
        <p:spPr>
          <a:xfrm>
            <a:off x="1556085" y="6109658"/>
            <a:ext cx="3511005" cy="4003495"/>
          </a:xfrm>
          <a:prstGeom prst="rect">
            <a:avLst/>
          </a:prstGeom>
          <a:noFill/>
          <a:ln>
            <a:noFill/>
          </a:ln>
        </p:spPr>
      </p:pic>
      <p:pic>
        <p:nvPicPr>
          <p:cNvPr id="220" name="Google Shape;220;p7"/>
          <p:cNvPicPr preferRelativeResize="0"/>
          <p:nvPr/>
        </p:nvPicPr>
        <p:blipFill rotWithShape="1">
          <a:blip r:embed="rId4">
            <a:alphaModFix/>
          </a:blip>
          <a:srcRect/>
          <a:stretch/>
        </p:blipFill>
        <p:spPr>
          <a:xfrm>
            <a:off x="7074568" y="5654675"/>
            <a:ext cx="9747364" cy="46883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a:spLocks noGrp="1"/>
          </p:cNvSpPr>
          <p:nvPr>
            <p:ph type="title"/>
          </p:nvPr>
        </p:nvSpPr>
        <p:spPr>
          <a:xfrm>
            <a:off x="2349204" y="801143"/>
            <a:ext cx="16988263" cy="738613"/>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1400"/>
              <a:buNone/>
            </a:pPr>
            <a:r>
              <a:rPr lang="es-ES" b="1">
                <a:latin typeface="Arial"/>
                <a:ea typeface="Arial"/>
                <a:cs typeface="Arial"/>
                <a:sym typeface="Arial"/>
              </a:rPr>
              <a:t>Integrantes Equipo de Trabajo​</a:t>
            </a:r>
            <a:endParaRPr/>
          </a:p>
        </p:txBody>
      </p:sp>
      <p:sp>
        <p:nvSpPr>
          <p:cNvPr id="82" name="Google Shape;82;p2"/>
          <p:cNvSpPr/>
          <p:nvPr/>
        </p:nvSpPr>
        <p:spPr>
          <a:xfrm>
            <a:off x="1702475" y="3735225"/>
            <a:ext cx="3162000" cy="289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3" name="Google Shape;83;p2"/>
          <p:cNvSpPr/>
          <p:nvPr/>
        </p:nvSpPr>
        <p:spPr>
          <a:xfrm>
            <a:off x="6212847" y="7083094"/>
            <a:ext cx="30018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000000"/>
                </a:solidFill>
                <a:latin typeface="Arial"/>
                <a:ea typeface="Arial"/>
                <a:cs typeface="Arial"/>
                <a:sym typeface="Arial"/>
              </a:rPr>
              <a:t>Antonio Lorca</a:t>
            </a:r>
            <a:endParaRPr sz="2800" b="1" i="0" u="none" strike="noStrike" cap="none">
              <a:solidFill>
                <a:srgbClr val="000000"/>
              </a:solidFill>
              <a:latin typeface="Arial"/>
              <a:ea typeface="Arial"/>
              <a:cs typeface="Arial"/>
              <a:sym typeface="Arial"/>
            </a:endParaRPr>
          </a:p>
        </p:txBody>
      </p:sp>
      <p:sp>
        <p:nvSpPr>
          <p:cNvPr id="84" name="Google Shape;84;p2"/>
          <p:cNvSpPr/>
          <p:nvPr/>
        </p:nvSpPr>
        <p:spPr>
          <a:xfrm>
            <a:off x="6089100" y="3828513"/>
            <a:ext cx="3162000" cy="3082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5" name="Google Shape;85;p2"/>
          <p:cNvSpPr/>
          <p:nvPr/>
        </p:nvSpPr>
        <p:spPr>
          <a:xfrm>
            <a:off x="10845872" y="7029169"/>
            <a:ext cx="3544596"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000000"/>
                </a:solidFill>
                <a:latin typeface="Arial"/>
                <a:ea typeface="Arial"/>
                <a:cs typeface="Arial"/>
                <a:sym typeface="Arial"/>
              </a:rPr>
              <a:t>Francisco Lazcano   </a:t>
            </a:r>
            <a:endParaRPr sz="28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86" name="Google Shape;86;p2"/>
          <p:cNvSpPr/>
          <p:nvPr/>
        </p:nvSpPr>
        <p:spPr>
          <a:xfrm>
            <a:off x="11069875" y="3828513"/>
            <a:ext cx="3162000" cy="3082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7" name="Google Shape;87;p2"/>
          <p:cNvSpPr/>
          <p:nvPr/>
        </p:nvSpPr>
        <p:spPr>
          <a:xfrm>
            <a:off x="15356222" y="7083094"/>
            <a:ext cx="30018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000000"/>
                </a:solidFill>
                <a:latin typeface="Arial"/>
                <a:ea typeface="Arial"/>
                <a:cs typeface="Arial"/>
                <a:sym typeface="Arial"/>
              </a:rPr>
              <a:t>Nicolás Palma</a:t>
            </a:r>
            <a:endParaRPr sz="2800" b="1" i="0" u="none" strike="noStrike" cap="none">
              <a:solidFill>
                <a:srgbClr val="000000"/>
              </a:solidFill>
              <a:latin typeface="Arial"/>
              <a:ea typeface="Arial"/>
              <a:cs typeface="Arial"/>
              <a:sym typeface="Arial"/>
            </a:endParaRPr>
          </a:p>
        </p:txBody>
      </p:sp>
      <p:sp>
        <p:nvSpPr>
          <p:cNvPr id="88" name="Google Shape;88;p2"/>
          <p:cNvSpPr/>
          <p:nvPr/>
        </p:nvSpPr>
        <p:spPr>
          <a:xfrm>
            <a:off x="15276125" y="3828513"/>
            <a:ext cx="3162000" cy="3082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89" name="Google Shape;89;p2"/>
          <p:cNvPicPr preferRelativeResize="0"/>
          <p:nvPr/>
        </p:nvPicPr>
        <p:blipFill rotWithShape="1">
          <a:blip r:embed="rId3">
            <a:alphaModFix/>
          </a:blip>
          <a:srcRect/>
          <a:stretch/>
        </p:blipFill>
        <p:spPr>
          <a:xfrm>
            <a:off x="15232475" y="3809178"/>
            <a:ext cx="3249300" cy="3121500"/>
          </a:xfrm>
          <a:prstGeom prst="ellipse">
            <a:avLst/>
          </a:prstGeom>
          <a:noFill/>
          <a:ln w="9525" cap="rnd" cmpd="sng">
            <a:solidFill>
              <a:srgbClr val="000000"/>
            </a:solidFill>
            <a:prstDash val="solid"/>
            <a:round/>
            <a:headEnd type="none" w="sm" len="sm"/>
            <a:tailEnd type="none" w="sm" len="sm"/>
          </a:ln>
          <a:effectLst>
            <a:outerShdw blurRad="381000" dist="292100" dir="5400000" rotWithShape="0">
              <a:srgbClr val="000000">
                <a:alpha val="21568"/>
              </a:srgbClr>
            </a:outerShdw>
          </a:effectLst>
        </p:spPr>
      </p:pic>
      <p:pic>
        <p:nvPicPr>
          <p:cNvPr id="90" name="Google Shape;90;p2"/>
          <p:cNvPicPr preferRelativeResize="0"/>
          <p:nvPr/>
        </p:nvPicPr>
        <p:blipFill rotWithShape="1">
          <a:blip r:embed="rId4">
            <a:alphaModFix/>
          </a:blip>
          <a:srcRect t="12625" b="12618"/>
          <a:stretch/>
        </p:blipFill>
        <p:spPr>
          <a:xfrm flipH="1">
            <a:off x="11069875" y="3735225"/>
            <a:ext cx="3162000" cy="3151800"/>
          </a:xfrm>
          <a:prstGeom prst="ellipse">
            <a:avLst/>
          </a:prstGeom>
          <a:noFill/>
          <a:ln>
            <a:noFill/>
          </a:ln>
          <a:effectLst>
            <a:outerShdw blurRad="385763" dist="295275" dir="5400000" algn="bl" rotWithShape="0">
              <a:srgbClr val="000000">
                <a:alpha val="21960"/>
              </a:srgbClr>
            </a:outerShdw>
          </a:effectLst>
        </p:spPr>
      </p:pic>
      <p:pic>
        <p:nvPicPr>
          <p:cNvPr id="91" name="Google Shape;91;p2" title="WhatsApp Image 2025-08-27 at 9.32.51 PM.jpeg"/>
          <p:cNvPicPr preferRelativeResize="0"/>
          <p:nvPr/>
        </p:nvPicPr>
        <p:blipFill rotWithShape="1">
          <a:blip r:embed="rId5">
            <a:alphaModFix/>
          </a:blip>
          <a:srcRect l="2836" b="6252"/>
          <a:stretch/>
        </p:blipFill>
        <p:spPr>
          <a:xfrm>
            <a:off x="1615200" y="3671376"/>
            <a:ext cx="3249300" cy="3051000"/>
          </a:xfrm>
          <a:prstGeom prst="ellipse">
            <a:avLst/>
          </a:prstGeom>
          <a:noFill/>
          <a:ln>
            <a:noFill/>
          </a:ln>
          <a:effectLst>
            <a:outerShdw blurRad="385763" dist="295275" dir="5400000" algn="bl" rotWithShape="0">
              <a:srgbClr val="000000">
                <a:alpha val="21960"/>
              </a:srgbClr>
            </a:outerShdw>
          </a:effectLst>
        </p:spPr>
      </p:pic>
      <p:pic>
        <p:nvPicPr>
          <p:cNvPr id="92" name="Google Shape;92;p2"/>
          <p:cNvPicPr preferRelativeResize="0"/>
          <p:nvPr/>
        </p:nvPicPr>
        <p:blipFill rotWithShape="1">
          <a:blip r:embed="rId6">
            <a:alphaModFix/>
          </a:blip>
          <a:srcRect/>
          <a:stretch/>
        </p:blipFill>
        <p:spPr>
          <a:xfrm>
            <a:off x="6089100" y="3794025"/>
            <a:ext cx="3249300" cy="3151800"/>
          </a:xfrm>
          <a:prstGeom prst="ellipse">
            <a:avLst/>
          </a:prstGeom>
          <a:noFill/>
          <a:ln>
            <a:noFill/>
          </a:ln>
          <a:effectLst>
            <a:outerShdw blurRad="385763" dist="295275" dir="5400000" algn="bl" rotWithShape="0">
              <a:srgbClr val="000000">
                <a:alpha val="21960"/>
              </a:srgbClr>
            </a:outerShdw>
          </a:effectLst>
        </p:spPr>
      </p:pic>
      <p:sp>
        <p:nvSpPr>
          <p:cNvPr id="93" name="Google Shape;93;p2"/>
          <p:cNvSpPr/>
          <p:nvPr/>
        </p:nvSpPr>
        <p:spPr>
          <a:xfrm>
            <a:off x="1702497" y="7083094"/>
            <a:ext cx="30018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000000"/>
                </a:solidFill>
                <a:latin typeface="Arial"/>
                <a:ea typeface="Arial"/>
                <a:cs typeface="Arial"/>
                <a:sym typeface="Arial"/>
              </a:rPr>
              <a:t>Daniel Tepano</a:t>
            </a:r>
            <a:endParaRPr sz="28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8"/>
          <p:cNvSpPr txBox="1"/>
          <p:nvPr/>
        </p:nvSpPr>
        <p:spPr>
          <a:xfrm>
            <a:off x="1974850" y="6950075"/>
            <a:ext cx="8305800" cy="73866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800"/>
              <a:buFont typeface="Arial"/>
              <a:buNone/>
            </a:pPr>
            <a:r>
              <a:rPr lang="es-ES" sz="4800" b="1" i="0" u="none" strike="noStrike" cap="none">
                <a:solidFill>
                  <a:srgbClr val="257CE1"/>
                </a:solidFill>
                <a:latin typeface="Arial"/>
                <a:ea typeface="Arial"/>
                <a:cs typeface="Arial"/>
                <a:sym typeface="Arial"/>
              </a:rPr>
              <a:t>Bibliografía</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9"/>
          <p:cNvSpPr txBox="1">
            <a:spLocks noGrp="1"/>
          </p:cNvSpPr>
          <p:nvPr>
            <p:ph type="title"/>
          </p:nvPr>
        </p:nvSpPr>
        <p:spPr>
          <a:xfrm>
            <a:off x="2432050" y="714594"/>
            <a:ext cx="16988263" cy="73866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s-ES"/>
              <a:t>Bibliografía</a:t>
            </a:r>
            <a:endParaRPr/>
          </a:p>
        </p:txBody>
      </p:sp>
      <p:sp>
        <p:nvSpPr>
          <p:cNvPr id="231" name="Google Shape;231;p9"/>
          <p:cNvSpPr txBox="1"/>
          <p:nvPr/>
        </p:nvSpPr>
        <p:spPr>
          <a:xfrm>
            <a:off x="2203450" y="2301875"/>
            <a:ext cx="14935200" cy="3195300"/>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Clr>
                <a:srgbClr val="000000"/>
              </a:buClr>
              <a:buSzPts val="3200"/>
              <a:buFont typeface="Arial"/>
              <a:buNone/>
            </a:pPr>
            <a:endParaRPr sz="3200" b="0" i="0" u="none" strike="noStrike" cap="none">
              <a:solidFill>
                <a:srgbClr val="244061"/>
              </a:solidFill>
              <a:latin typeface="Arial"/>
              <a:ea typeface="Arial"/>
              <a:cs typeface="Arial"/>
              <a:sym typeface="Arial"/>
            </a:endParaRPr>
          </a:p>
          <a:p>
            <a:pPr marL="0" marR="0" lvl="0" indent="0" algn="just" rtl="0">
              <a:lnSpc>
                <a:spcPct val="90000"/>
              </a:lnSpc>
              <a:spcBef>
                <a:spcPts val="0"/>
              </a:spcBef>
              <a:spcAft>
                <a:spcPts val="0"/>
              </a:spcAft>
              <a:buClr>
                <a:srgbClr val="000000"/>
              </a:buClr>
              <a:buSzPts val="3200"/>
              <a:buFont typeface="Arial"/>
              <a:buNone/>
            </a:pPr>
            <a:r>
              <a:rPr lang="es-ES" sz="3200">
                <a:solidFill>
                  <a:srgbClr val="244061"/>
                </a:solidFill>
              </a:rPr>
              <a:t>Baeza Rocha, M. Carreras con mayor retención y deserción en Chile. Educore. Basado en datos de SIES. </a:t>
            </a:r>
            <a:r>
              <a:rPr lang="es-ES" sz="3200" u="sng">
                <a:solidFill>
                  <a:schemeClr val="hlink"/>
                </a:solidFill>
                <a:hlinkClick r:id="rId3"/>
              </a:rPr>
              <a:t>https://educore.cl/carrerasconmayorretencionydesercionchile/ </a:t>
            </a:r>
            <a:endParaRPr sz="3200" b="0" i="0" u="sng" strike="noStrike" cap="none">
              <a:solidFill>
                <a:schemeClr val="hlink"/>
              </a:solidFill>
              <a:latin typeface="Arial"/>
              <a:ea typeface="Arial"/>
              <a:cs typeface="Arial"/>
              <a:sym typeface="Arial"/>
            </a:endParaRPr>
          </a:p>
          <a:p>
            <a:pPr marL="0" marR="0" lvl="0" indent="0" algn="just" rtl="0">
              <a:lnSpc>
                <a:spcPct val="90000"/>
              </a:lnSpc>
              <a:spcBef>
                <a:spcPts val="0"/>
              </a:spcBef>
              <a:spcAft>
                <a:spcPts val="0"/>
              </a:spcAft>
              <a:buClr>
                <a:srgbClr val="000000"/>
              </a:buClr>
              <a:buSzPts val="3200"/>
              <a:buFont typeface="Arial"/>
              <a:buNone/>
            </a:pPr>
            <a:endParaRPr sz="3200" b="0" i="0" u="sng" strike="noStrike" cap="none">
              <a:solidFill>
                <a:schemeClr val="hlink"/>
              </a:solidFill>
              <a:latin typeface="Arial"/>
              <a:ea typeface="Arial"/>
              <a:cs typeface="Arial"/>
              <a:sym typeface="Arial"/>
            </a:endParaRPr>
          </a:p>
          <a:p>
            <a:pPr marL="0" marR="0" lvl="0" indent="0" algn="just" rtl="0">
              <a:lnSpc>
                <a:spcPct val="90000"/>
              </a:lnSpc>
              <a:spcBef>
                <a:spcPts val="0"/>
              </a:spcBef>
              <a:spcAft>
                <a:spcPts val="0"/>
              </a:spcAft>
              <a:buNone/>
            </a:pPr>
            <a:r>
              <a:rPr lang="es-ES" sz="3200" b="0" i="0" u="none" strike="noStrike" cap="none">
                <a:solidFill>
                  <a:srgbClr val="000000"/>
                </a:solidFill>
                <a:latin typeface="Arial"/>
                <a:ea typeface="Arial"/>
                <a:cs typeface="Arial"/>
                <a:sym typeface="Arial"/>
              </a:rPr>
              <a:t>Asana.(s.f.).Metodologías de gestión de proyectos. </a:t>
            </a:r>
            <a:r>
              <a:rPr lang="es-ES" sz="3200" u="sng">
                <a:solidFill>
                  <a:schemeClr val="hlink"/>
                </a:solidFill>
                <a:hlinkClick r:id="rId4"/>
              </a:rPr>
              <a:t>https://asana.com/es/resources/project-management-methodologies</a:t>
            </a:r>
            <a:endParaRPr sz="3200" b="0" i="0" u="none" strike="noStrike" cap="none">
              <a:solidFill>
                <a:srgbClr val="24406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p:nvPr/>
        </p:nvSpPr>
        <p:spPr>
          <a:xfrm>
            <a:off x="1974850" y="6950075"/>
            <a:ext cx="8305800" cy="73866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800"/>
              <a:buFont typeface="Arial"/>
              <a:buNone/>
            </a:pPr>
            <a:r>
              <a:rPr lang="es-ES" sz="4800" b="1" i="0" u="none" strike="noStrike" cap="none">
                <a:solidFill>
                  <a:srgbClr val="257CE1"/>
                </a:solidFill>
                <a:latin typeface="Arial"/>
                <a:ea typeface="Arial"/>
                <a:cs typeface="Arial"/>
                <a:sym typeface="Arial"/>
              </a:rPr>
              <a:t>Contenidos a desarrollar</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body" idx="1"/>
          </p:nvPr>
        </p:nvSpPr>
        <p:spPr>
          <a:xfrm>
            <a:off x="727227" y="755454"/>
            <a:ext cx="16792423" cy="1477328"/>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400"/>
              <a:buNone/>
            </a:pPr>
            <a:r>
              <a:rPr lang="es-ES"/>
              <a:t>Contenidos a desarrollar</a:t>
            </a:r>
            <a:endParaRPr/>
          </a:p>
          <a:p>
            <a:pPr marL="0" lvl="0" indent="0" algn="r" rtl="0">
              <a:lnSpc>
                <a:spcPct val="100000"/>
              </a:lnSpc>
              <a:spcBef>
                <a:spcPts val="0"/>
              </a:spcBef>
              <a:spcAft>
                <a:spcPts val="0"/>
              </a:spcAft>
              <a:buSzPts val="1400"/>
              <a:buNone/>
            </a:pPr>
            <a:endParaRPr/>
          </a:p>
        </p:txBody>
      </p:sp>
      <p:sp>
        <p:nvSpPr>
          <p:cNvPr id="104" name="Google Shape;104;p4"/>
          <p:cNvSpPr txBox="1"/>
          <p:nvPr/>
        </p:nvSpPr>
        <p:spPr>
          <a:xfrm>
            <a:off x="1212850" y="1939651"/>
            <a:ext cx="18745200" cy="71112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2060"/>
              </a:buClr>
              <a:buSzPts val="3600"/>
              <a:buFont typeface="Noto Sans Symbols"/>
              <a:buChar char="▪"/>
            </a:pPr>
            <a:r>
              <a:rPr lang="es-ES" sz="3600" b="0" i="0" u="none" strike="noStrike" cap="none">
                <a:solidFill>
                  <a:srgbClr val="002060"/>
                </a:solidFill>
                <a:latin typeface="Calibri"/>
                <a:ea typeface="Calibri"/>
                <a:cs typeface="Calibri"/>
                <a:sym typeface="Calibri"/>
              </a:rPr>
              <a:t>Introducción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720"/>
              </a:spcBef>
              <a:spcAft>
                <a:spcPts val="0"/>
              </a:spcAft>
              <a:buClr>
                <a:srgbClr val="002060"/>
              </a:buClr>
              <a:buSzPts val="3600"/>
              <a:buFont typeface="Noto Sans Symbols"/>
              <a:buChar char="▪"/>
            </a:pPr>
            <a:r>
              <a:rPr lang="es-ES" sz="3600" b="0" i="0" u="none" strike="noStrike" cap="none">
                <a:solidFill>
                  <a:srgbClr val="002060"/>
                </a:solidFill>
                <a:latin typeface="Calibri"/>
                <a:ea typeface="Calibri"/>
                <a:cs typeface="Calibri"/>
                <a:sym typeface="Calibri"/>
              </a:rPr>
              <a:t>Problemática o situación abordada.</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720"/>
              </a:spcBef>
              <a:spcAft>
                <a:spcPts val="0"/>
              </a:spcAft>
              <a:buClr>
                <a:srgbClr val="002060"/>
              </a:buClr>
              <a:buSzPts val="3600"/>
              <a:buFont typeface="Noto Sans Symbols"/>
              <a:buChar char="▪"/>
            </a:pPr>
            <a:r>
              <a:rPr lang="es-ES" sz="3600" b="0" i="0" u="none" strike="noStrike" cap="none">
                <a:solidFill>
                  <a:srgbClr val="002060"/>
                </a:solidFill>
                <a:latin typeface="Calibri"/>
                <a:ea typeface="Calibri"/>
                <a:cs typeface="Calibri"/>
                <a:sym typeface="Calibri"/>
              </a:rPr>
              <a:t>Objetivos del Proyecto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720"/>
              </a:spcBef>
              <a:spcAft>
                <a:spcPts val="0"/>
              </a:spcAft>
              <a:buClr>
                <a:srgbClr val="002060"/>
              </a:buClr>
              <a:buSzPts val="3600"/>
              <a:buFont typeface="Noto Sans Symbols"/>
              <a:buChar char="▪"/>
            </a:pPr>
            <a:r>
              <a:rPr lang="es-ES" sz="3600" b="0" i="0" u="none" strike="noStrike" cap="none">
                <a:solidFill>
                  <a:srgbClr val="002060"/>
                </a:solidFill>
                <a:latin typeface="Calibri"/>
                <a:ea typeface="Calibri"/>
                <a:cs typeface="Calibri"/>
                <a:sym typeface="Calibri"/>
              </a:rPr>
              <a:t>Metodología Implementada.</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720"/>
              </a:spcBef>
              <a:spcAft>
                <a:spcPts val="0"/>
              </a:spcAft>
              <a:buClr>
                <a:srgbClr val="002060"/>
              </a:buClr>
              <a:buSzPts val="3600"/>
              <a:buFont typeface="Noto Sans Symbols"/>
              <a:buChar char="▪"/>
            </a:pPr>
            <a:r>
              <a:rPr lang="es-ES" sz="3600" b="0" i="0" u="none" strike="noStrike" cap="none">
                <a:solidFill>
                  <a:srgbClr val="002060"/>
                </a:solidFill>
                <a:latin typeface="Calibri"/>
                <a:ea typeface="Calibri"/>
                <a:cs typeface="Calibri"/>
                <a:sym typeface="Calibri"/>
              </a:rPr>
              <a:t>Tiempo Asociado al Proyecto.</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720"/>
              </a:spcBef>
              <a:spcAft>
                <a:spcPts val="0"/>
              </a:spcAft>
              <a:buClr>
                <a:srgbClr val="002060"/>
              </a:buClr>
              <a:buSzPts val="3600"/>
              <a:buFont typeface="Noto Sans Symbols"/>
              <a:buChar char="▪"/>
            </a:pPr>
            <a:r>
              <a:rPr lang="es-ES" sz="3600" b="0" i="0" u="none" strike="noStrike" cap="none">
                <a:solidFill>
                  <a:srgbClr val="002060"/>
                </a:solidFill>
                <a:latin typeface="Calibri"/>
                <a:ea typeface="Calibri"/>
                <a:cs typeface="Calibri"/>
                <a:sym typeface="Calibri"/>
              </a:rPr>
              <a:t>Costo total del Proyecto.</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720"/>
              </a:spcBef>
              <a:spcAft>
                <a:spcPts val="0"/>
              </a:spcAft>
              <a:buClr>
                <a:srgbClr val="002060"/>
              </a:buClr>
              <a:buSzPts val="3600"/>
              <a:buFont typeface="Noto Sans Symbols"/>
              <a:buChar char="▪"/>
            </a:pPr>
            <a:r>
              <a:rPr lang="es-ES" sz="3600" b="0" i="0" u="none" strike="noStrike" cap="none">
                <a:solidFill>
                  <a:srgbClr val="002060"/>
                </a:solidFill>
                <a:latin typeface="Calibri"/>
                <a:ea typeface="Calibri"/>
                <a:cs typeface="Calibri"/>
                <a:sym typeface="Calibri"/>
              </a:rPr>
              <a:t>Solución Desarrollada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720"/>
              </a:spcBef>
              <a:spcAft>
                <a:spcPts val="0"/>
              </a:spcAft>
              <a:buClr>
                <a:srgbClr val="002060"/>
              </a:buClr>
              <a:buSzPts val="3600"/>
              <a:buFont typeface="Noto Sans Symbols"/>
              <a:buChar char="▪"/>
            </a:pPr>
            <a:r>
              <a:rPr lang="es-ES" sz="3600" b="0" i="0" u="none" strike="noStrike" cap="none">
                <a:solidFill>
                  <a:srgbClr val="002060"/>
                </a:solidFill>
                <a:latin typeface="Calibri"/>
                <a:ea typeface="Calibri"/>
                <a:cs typeface="Calibri"/>
                <a:sym typeface="Calibri"/>
              </a:rPr>
              <a:t>Conclusión y Reflexión.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a:spLocks noGrp="1"/>
          </p:cNvSpPr>
          <p:nvPr>
            <p:ph type="body" idx="1"/>
          </p:nvPr>
        </p:nvSpPr>
        <p:spPr>
          <a:xfrm>
            <a:off x="727227" y="755454"/>
            <a:ext cx="16792500" cy="14778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400"/>
              <a:buNone/>
            </a:pPr>
            <a:r>
              <a:rPr lang="es-ES"/>
              <a:t>Introducción</a:t>
            </a:r>
            <a:endParaRPr/>
          </a:p>
          <a:p>
            <a:pPr marL="0" lvl="0" indent="0" algn="r" rtl="0">
              <a:lnSpc>
                <a:spcPct val="100000"/>
              </a:lnSpc>
              <a:spcBef>
                <a:spcPts val="0"/>
              </a:spcBef>
              <a:spcAft>
                <a:spcPts val="0"/>
              </a:spcAft>
              <a:buSzPts val="1400"/>
              <a:buNone/>
            </a:pPr>
            <a:endParaRPr/>
          </a:p>
        </p:txBody>
      </p:sp>
      <p:sp>
        <p:nvSpPr>
          <p:cNvPr id="110" name="Google Shape;110;p5"/>
          <p:cNvSpPr txBox="1"/>
          <p:nvPr/>
        </p:nvSpPr>
        <p:spPr>
          <a:xfrm>
            <a:off x="727225" y="2166950"/>
            <a:ext cx="17678400" cy="3582479"/>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Clr>
                <a:srgbClr val="000000"/>
              </a:buClr>
              <a:buSzPts val="3600"/>
              <a:buFont typeface="Arial"/>
              <a:buNone/>
            </a:pPr>
            <a:r>
              <a:rPr lang="es-ES" sz="3600" b="0" i="0" u="none" strike="noStrike" cap="none">
                <a:solidFill>
                  <a:srgbClr val="002060"/>
                </a:solidFill>
                <a:latin typeface="Calibri"/>
                <a:ea typeface="Calibri"/>
                <a:cs typeface="Calibri"/>
                <a:sym typeface="Calibri"/>
              </a:rPr>
              <a:t>CommitGame nace como respuesta a la dificultad que enfrentan los estudiantes al iniciarse en el mundo del código.</a:t>
            </a:r>
            <a:endParaRPr sz="3600" b="0" i="0" u="none" strike="noStrike" cap="none">
              <a:solidFill>
                <a:srgbClr val="002060"/>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3600"/>
              <a:buFont typeface="Arial"/>
              <a:buNone/>
            </a:pPr>
            <a:endParaRPr sz="3600" b="0" i="0" u="none" strike="noStrike" cap="none">
              <a:solidFill>
                <a:srgbClr val="002060"/>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3600"/>
              <a:buFont typeface="Arial"/>
              <a:buNone/>
            </a:pPr>
            <a:r>
              <a:rPr lang="es-ES" sz="3600" b="0" i="0" u="none" strike="noStrike" cap="none">
                <a:solidFill>
                  <a:srgbClr val="002060"/>
                </a:solidFill>
                <a:latin typeface="Calibri"/>
                <a:ea typeface="Calibri"/>
                <a:cs typeface="Calibri"/>
                <a:sym typeface="Calibri"/>
              </a:rPr>
              <a:t>Desarrollamos un videojuego 2D que transforma conceptos abstractos (bucles, condicionales, variables) en mecánicas jugables. Utilizando metodología Scrum, creamos una herramienta que busca disminuir la frustración y aumentar la motivación mediante la gamificación, permitiendo a los usuarios aprender a su propio ritmo.</a:t>
            </a:r>
            <a:endParaRPr sz="3600" b="0" i="0" u="none" strike="noStrike" cap="none">
              <a:solidFill>
                <a:srgbClr val="002060"/>
              </a:solidFill>
              <a:latin typeface="Calibri"/>
              <a:ea typeface="Calibri"/>
              <a:cs typeface="Calibri"/>
              <a:sym typeface="Calibri"/>
            </a:endParaRPr>
          </a:p>
        </p:txBody>
      </p:sp>
      <p:pic>
        <p:nvPicPr>
          <p:cNvPr id="111" name="Google Shape;111;p5"/>
          <p:cNvPicPr preferRelativeResize="0"/>
          <p:nvPr/>
        </p:nvPicPr>
        <p:blipFill rotWithShape="1">
          <a:blip r:embed="rId3">
            <a:alphaModFix/>
          </a:blip>
          <a:srcRect/>
          <a:stretch/>
        </p:blipFill>
        <p:spPr>
          <a:xfrm>
            <a:off x="6725827" y="5803874"/>
            <a:ext cx="6652446" cy="5505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3a10dc1a3f4_0_12"/>
          <p:cNvSpPr txBox="1">
            <a:spLocks noGrp="1"/>
          </p:cNvSpPr>
          <p:nvPr>
            <p:ph type="body" idx="1"/>
          </p:nvPr>
        </p:nvSpPr>
        <p:spPr>
          <a:xfrm>
            <a:off x="727227" y="755454"/>
            <a:ext cx="16792500" cy="7389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400"/>
              <a:buNone/>
            </a:pPr>
            <a:r>
              <a:rPr lang="es-ES"/>
              <a:t>Problemática o Situación Abordada</a:t>
            </a:r>
            <a:endParaRPr/>
          </a:p>
        </p:txBody>
      </p:sp>
      <p:sp>
        <p:nvSpPr>
          <p:cNvPr id="118" name="Google Shape;118;g3a10dc1a3f4_0_12"/>
          <p:cNvSpPr txBox="1"/>
          <p:nvPr/>
        </p:nvSpPr>
        <p:spPr>
          <a:xfrm>
            <a:off x="384775" y="1823550"/>
            <a:ext cx="18988200" cy="6558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3600"/>
              <a:buFont typeface="Arial"/>
              <a:buNone/>
            </a:pPr>
            <a:r>
              <a:rPr lang="es-ES" sz="3600" b="0" i="0" u="none" strike="noStrike" cap="none">
                <a:solidFill>
                  <a:srgbClr val="000000"/>
                </a:solidFill>
                <a:latin typeface="Calibri"/>
                <a:ea typeface="Calibri"/>
                <a:cs typeface="Calibri"/>
                <a:sym typeface="Calibri"/>
              </a:rPr>
              <a:t>Es de amplio conocimiento que la programación es una habilidad compleja que suele costar aprender, por ende, suele ser el talón de aquiles de muchos jóvenes programadores que están cursando una carrera relacionada o que simplemente quieren aprender sobre el tema.</a:t>
            </a:r>
            <a:endParaRPr sz="36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a:p>
            <a:pPr marL="457200" marR="0" lvl="0" indent="-400050" algn="just" rtl="0">
              <a:lnSpc>
                <a:spcPct val="100000"/>
              </a:lnSpc>
              <a:spcBef>
                <a:spcPts val="0"/>
              </a:spcBef>
              <a:spcAft>
                <a:spcPts val="0"/>
              </a:spcAft>
              <a:buClr>
                <a:srgbClr val="000000"/>
              </a:buClr>
              <a:buSzPts val="2700"/>
              <a:buFont typeface="Calibri"/>
              <a:buChar char="●"/>
            </a:pPr>
            <a:r>
              <a:rPr lang="es-ES" sz="3600" b="0" i="0" u="none" strike="noStrike" cap="none">
                <a:solidFill>
                  <a:srgbClr val="000000"/>
                </a:solidFill>
                <a:latin typeface="Calibri"/>
                <a:ea typeface="Calibri"/>
                <a:cs typeface="Calibri"/>
                <a:sym typeface="Calibri"/>
              </a:rPr>
              <a:t>Alta Deserción: E</a:t>
            </a:r>
            <a:r>
              <a:rPr lang="es-ES" sz="3600">
                <a:latin typeface="Calibri"/>
                <a:ea typeface="Calibri"/>
                <a:cs typeface="Calibri"/>
                <a:sym typeface="Calibri"/>
              </a:rPr>
              <a:t>n Chile, la carrera de Ingeniería en Informática presenta una tasa de deserción del 25,7% en universidades (SIES).</a:t>
            </a:r>
            <a:r>
              <a:rPr lang="es-ES" sz="3600" b="0" i="0" u="none" strike="noStrike" cap="none">
                <a:solidFill>
                  <a:srgbClr val="000000"/>
                </a:solidFill>
                <a:latin typeface="Calibri"/>
                <a:ea typeface="Calibri"/>
                <a:cs typeface="Calibri"/>
                <a:sym typeface="Calibri"/>
              </a:rPr>
              <a:t>.</a:t>
            </a:r>
            <a:endParaRPr sz="3600" b="0" i="0" u="none" strike="noStrike" cap="none">
              <a:solidFill>
                <a:srgbClr val="000000"/>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a:p>
            <a:pPr marL="457200" marR="0" lvl="0" indent="-400050" algn="just" rtl="0">
              <a:lnSpc>
                <a:spcPct val="100000"/>
              </a:lnSpc>
              <a:spcBef>
                <a:spcPts val="0"/>
              </a:spcBef>
              <a:spcAft>
                <a:spcPts val="0"/>
              </a:spcAft>
              <a:buClr>
                <a:srgbClr val="000000"/>
              </a:buClr>
              <a:buSzPts val="2700"/>
              <a:buFont typeface="Calibri"/>
              <a:buChar char="●"/>
            </a:pPr>
            <a:r>
              <a:rPr lang="es-ES" sz="3600" b="0" i="0" u="none" strike="noStrike" cap="none">
                <a:solidFill>
                  <a:srgbClr val="000000"/>
                </a:solidFill>
                <a:latin typeface="Calibri"/>
                <a:ea typeface="Calibri"/>
                <a:cs typeface="Calibri"/>
                <a:sym typeface="Calibri"/>
              </a:rPr>
              <a:t>Curva de Aprendizaje: Dificultad para comprender lógica abstracta y sintaxis estricta.</a:t>
            </a:r>
            <a:endParaRPr sz="3600" b="0" i="0" u="none" strike="noStrike" cap="none">
              <a:solidFill>
                <a:srgbClr val="000000"/>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a:p>
            <a:pPr marL="457200" marR="0" lvl="0" indent="-400050" algn="just" rtl="0">
              <a:lnSpc>
                <a:spcPct val="100000"/>
              </a:lnSpc>
              <a:spcBef>
                <a:spcPts val="0"/>
              </a:spcBef>
              <a:spcAft>
                <a:spcPts val="0"/>
              </a:spcAft>
              <a:buClr>
                <a:srgbClr val="000000"/>
              </a:buClr>
              <a:buSzPts val="2700"/>
              <a:buFont typeface="Calibri"/>
              <a:buChar char="●"/>
            </a:pPr>
            <a:r>
              <a:rPr lang="es-ES" sz="3600" b="0" i="0" u="none" strike="noStrike" cap="none">
                <a:solidFill>
                  <a:srgbClr val="000000"/>
                </a:solidFill>
                <a:latin typeface="Calibri"/>
                <a:ea typeface="Calibri"/>
                <a:cs typeface="Calibri"/>
                <a:sym typeface="Calibri"/>
              </a:rPr>
              <a:t>Frustración: Métodos de enseñanza tradicionales que resultan poco intuitivos y desmotivantes.</a:t>
            </a:r>
            <a:endParaRPr sz="3600" b="0" i="0" u="none" strike="noStrike" cap="none">
              <a:solidFill>
                <a:srgbClr val="000000"/>
              </a:solidFill>
              <a:latin typeface="Calibri"/>
              <a:ea typeface="Calibri"/>
              <a:cs typeface="Calibri"/>
              <a:sym typeface="Calibri"/>
            </a:endParaRPr>
          </a:p>
        </p:txBody>
      </p:sp>
      <p:pic>
        <p:nvPicPr>
          <p:cNvPr id="119" name="Google Shape;119;g3a10dc1a3f4_0_12" title="si.png"/>
          <p:cNvPicPr preferRelativeResize="0"/>
          <p:nvPr/>
        </p:nvPicPr>
        <p:blipFill rotWithShape="1">
          <a:blip r:embed="rId3">
            <a:alphaModFix/>
          </a:blip>
          <a:srcRect/>
          <a:stretch/>
        </p:blipFill>
        <p:spPr>
          <a:xfrm>
            <a:off x="11454063" y="6920888"/>
            <a:ext cx="4856711" cy="4304237"/>
          </a:xfrm>
          <a:prstGeom prst="rect">
            <a:avLst/>
          </a:prstGeom>
          <a:noFill/>
          <a:ln>
            <a:noFill/>
          </a:ln>
        </p:spPr>
      </p:pic>
      <p:pic>
        <p:nvPicPr>
          <p:cNvPr id="120" name="Google Shape;120;g3a10dc1a3f4_0_12" title="65.jpg"/>
          <p:cNvPicPr preferRelativeResize="0"/>
          <p:nvPr/>
        </p:nvPicPr>
        <p:blipFill rotWithShape="1">
          <a:blip r:embed="rId4">
            <a:alphaModFix/>
          </a:blip>
          <a:srcRect/>
          <a:stretch/>
        </p:blipFill>
        <p:spPr>
          <a:xfrm>
            <a:off x="5694946" y="7746475"/>
            <a:ext cx="3296677" cy="3478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3a10dc1a3f4_0_17"/>
          <p:cNvSpPr txBox="1">
            <a:spLocks noGrp="1"/>
          </p:cNvSpPr>
          <p:nvPr>
            <p:ph type="body" idx="1"/>
          </p:nvPr>
        </p:nvSpPr>
        <p:spPr>
          <a:xfrm>
            <a:off x="727227" y="755454"/>
            <a:ext cx="16792500" cy="7389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400"/>
              <a:buNone/>
            </a:pPr>
            <a:r>
              <a:rPr lang="es-ES"/>
              <a:t>Objetivo Del Proyecto</a:t>
            </a:r>
            <a:endParaRPr/>
          </a:p>
        </p:txBody>
      </p:sp>
      <p:sp>
        <p:nvSpPr>
          <p:cNvPr id="127" name="Google Shape;127;g3a10dc1a3f4_0_17"/>
          <p:cNvSpPr txBox="1"/>
          <p:nvPr/>
        </p:nvSpPr>
        <p:spPr>
          <a:xfrm>
            <a:off x="1120900" y="2062500"/>
            <a:ext cx="17583000" cy="5019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3600"/>
              <a:buFont typeface="Arial"/>
              <a:buNone/>
            </a:pPr>
            <a:r>
              <a:rPr lang="es-ES" sz="3600" b="1" i="0" u="none" strike="noStrike" cap="none">
                <a:solidFill>
                  <a:srgbClr val="000000"/>
                </a:solidFill>
                <a:latin typeface="Calibri"/>
                <a:ea typeface="Calibri"/>
                <a:cs typeface="Calibri"/>
                <a:sym typeface="Calibri"/>
              </a:rPr>
              <a:t>Objetivo general:</a:t>
            </a:r>
            <a:endParaRPr sz="3600" b="1"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600"/>
              <a:buFont typeface="Arial"/>
              <a:buNone/>
            </a:pPr>
            <a:r>
              <a:rPr lang="es-ES" sz="3600" b="0" i="0" u="none" strike="noStrike" cap="none">
                <a:solidFill>
                  <a:srgbClr val="000000"/>
                </a:solidFill>
                <a:latin typeface="Calibri"/>
                <a:ea typeface="Calibri"/>
                <a:cs typeface="Calibri"/>
                <a:sym typeface="Calibri"/>
              </a:rPr>
              <a:t>Diseñar y crear un videojuego para jóvenes de  entre 14 y 25 años con el fin de que puedan reforzar las nociones básicas de la  programación mediante la gamificación. Desarrollando una estructura didáctica, dinámica y comprensiva con distintos entornos de juego, permitiendo con esto reforzar los conocimientos previos adquiridos en las asignaturas como programación de algoritmos y desarrollo de software de escritorio.  </a:t>
            </a:r>
            <a:endParaRPr sz="36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600"/>
              <a:buFont typeface="Arial"/>
              <a:buNone/>
            </a:pPr>
            <a:r>
              <a:rPr lang="es-ES" sz="3600" b="1" i="0" u="none" strike="noStrike" cap="none">
                <a:solidFill>
                  <a:srgbClr val="000000"/>
                </a:solidFill>
                <a:latin typeface="Calibri"/>
                <a:ea typeface="Calibri"/>
                <a:cs typeface="Calibri"/>
                <a:sym typeface="Calibri"/>
              </a:rPr>
              <a:t>Objetivos específicos:</a:t>
            </a:r>
            <a:endParaRPr sz="3600" b="1" i="0" u="none" strike="noStrike" cap="none">
              <a:solidFill>
                <a:srgbClr val="000000"/>
              </a:solidFill>
              <a:latin typeface="Calibri"/>
              <a:ea typeface="Calibri"/>
              <a:cs typeface="Calibri"/>
              <a:sym typeface="Calibri"/>
            </a:endParaRPr>
          </a:p>
          <a:p>
            <a:pPr marL="571500" marR="0" lvl="0" indent="-571500" algn="just" rtl="0">
              <a:lnSpc>
                <a:spcPct val="100000"/>
              </a:lnSpc>
              <a:spcBef>
                <a:spcPts val="0"/>
              </a:spcBef>
              <a:spcAft>
                <a:spcPts val="0"/>
              </a:spcAft>
              <a:buClr>
                <a:srgbClr val="000000"/>
              </a:buClr>
              <a:buSzPts val="3600"/>
              <a:buFont typeface="Arial"/>
              <a:buChar char="•"/>
            </a:pPr>
            <a:r>
              <a:rPr lang="es-ES" sz="3600" b="0" i="0" u="none" strike="noStrike" cap="none">
                <a:solidFill>
                  <a:srgbClr val="000000"/>
                </a:solidFill>
                <a:latin typeface="Calibri"/>
                <a:ea typeface="Calibri"/>
                <a:cs typeface="Calibri"/>
                <a:sym typeface="Calibri"/>
              </a:rPr>
              <a:t>Promover e incentivar la programación a través de la gamificación.</a:t>
            </a:r>
            <a:endParaRPr sz="3600" b="0" i="0" u="none" strike="noStrike" cap="none">
              <a:solidFill>
                <a:srgbClr val="000000"/>
              </a:solidFill>
              <a:latin typeface="Calibri"/>
              <a:ea typeface="Calibri"/>
              <a:cs typeface="Calibri"/>
              <a:sym typeface="Calibri"/>
            </a:endParaRPr>
          </a:p>
          <a:p>
            <a:pPr marL="571500" marR="0" lvl="0" indent="-571500" algn="just" rtl="0">
              <a:lnSpc>
                <a:spcPct val="100000"/>
              </a:lnSpc>
              <a:spcBef>
                <a:spcPts val="0"/>
              </a:spcBef>
              <a:spcAft>
                <a:spcPts val="0"/>
              </a:spcAft>
              <a:buClr>
                <a:srgbClr val="000000"/>
              </a:buClr>
              <a:buSzPts val="3600"/>
              <a:buFont typeface="Arial"/>
              <a:buChar char="•"/>
            </a:pPr>
            <a:r>
              <a:rPr lang="es-ES" sz="3600" b="0" i="0" u="none" strike="noStrike" cap="none">
                <a:solidFill>
                  <a:srgbClr val="000000"/>
                </a:solidFill>
                <a:latin typeface="Calibri"/>
                <a:ea typeface="Calibri"/>
                <a:cs typeface="Calibri"/>
                <a:sym typeface="Calibri"/>
              </a:rPr>
              <a:t>Reforzar conceptos básicos de la programación vistos en las asignaturas.</a:t>
            </a:r>
            <a:endParaRPr sz="3600" b="0" i="0" u="none" strike="noStrike" cap="none">
              <a:solidFill>
                <a:srgbClr val="000000"/>
              </a:solidFill>
              <a:latin typeface="Calibri"/>
              <a:ea typeface="Calibri"/>
              <a:cs typeface="Calibri"/>
              <a:sym typeface="Calibri"/>
            </a:endParaRPr>
          </a:p>
          <a:p>
            <a:pPr marL="571500" marR="0" lvl="0" indent="-571500" algn="just" rtl="0">
              <a:lnSpc>
                <a:spcPct val="100000"/>
              </a:lnSpc>
              <a:spcBef>
                <a:spcPts val="0"/>
              </a:spcBef>
              <a:spcAft>
                <a:spcPts val="0"/>
              </a:spcAft>
              <a:buClr>
                <a:srgbClr val="000000"/>
              </a:buClr>
              <a:buSzPts val="3600"/>
              <a:buFont typeface="Arial"/>
              <a:buChar char="•"/>
            </a:pPr>
            <a:r>
              <a:rPr lang="es-ES" sz="3600" b="0" i="0" u="none" strike="noStrike" cap="none">
                <a:solidFill>
                  <a:srgbClr val="000000"/>
                </a:solidFill>
                <a:latin typeface="Calibri"/>
                <a:ea typeface="Calibri"/>
                <a:cs typeface="Calibri"/>
                <a:sym typeface="Calibri"/>
              </a:rPr>
              <a:t>Conectar el aprendizaje teórico con el práctico.</a:t>
            </a:r>
            <a:endParaRPr sz="3600" b="0" i="0" u="none" strike="noStrike" cap="none">
              <a:solidFill>
                <a:srgbClr val="000000"/>
              </a:solidFill>
              <a:latin typeface="Calibri"/>
              <a:ea typeface="Calibri"/>
              <a:cs typeface="Calibri"/>
              <a:sym typeface="Calibri"/>
            </a:endParaRPr>
          </a:p>
          <a:p>
            <a:pPr marL="571500" marR="0" lvl="0" indent="-571500" algn="just" rtl="0">
              <a:lnSpc>
                <a:spcPct val="100000"/>
              </a:lnSpc>
              <a:spcBef>
                <a:spcPts val="0"/>
              </a:spcBef>
              <a:spcAft>
                <a:spcPts val="0"/>
              </a:spcAft>
              <a:buClr>
                <a:srgbClr val="000000"/>
              </a:buClr>
              <a:buSzPts val="3600"/>
              <a:buFont typeface="Arial"/>
              <a:buChar char="•"/>
            </a:pPr>
            <a:r>
              <a:rPr lang="es-ES" sz="3600" b="0" i="0" u="none" strike="noStrike" cap="none">
                <a:solidFill>
                  <a:srgbClr val="000000"/>
                </a:solidFill>
                <a:latin typeface="Calibri"/>
                <a:ea typeface="Calibri"/>
                <a:cs typeface="Calibri"/>
                <a:sym typeface="Calibri"/>
              </a:rPr>
              <a:t>Desarrollar el pensamiento lógico y crítico a través de la resolución de puzzles</a:t>
            </a:r>
            <a:r>
              <a:rPr lang="es-ES" sz="2700" b="0" i="0" u="none" strike="noStrike" cap="none">
                <a:solidFill>
                  <a:srgbClr val="000000"/>
                </a:solidFill>
                <a:latin typeface="Calibri"/>
                <a:ea typeface="Calibri"/>
                <a:cs typeface="Calibri"/>
                <a:sym typeface="Calibri"/>
              </a:rPr>
              <a:t>.</a:t>
            </a:r>
            <a:endParaRPr sz="27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128" name="Google Shape;128;g3a10dc1a3f4_0_17" title="objetivos-600x400.jpg"/>
          <p:cNvPicPr preferRelativeResize="0"/>
          <p:nvPr/>
        </p:nvPicPr>
        <p:blipFill rotWithShape="1">
          <a:blip r:embed="rId3">
            <a:alphaModFix/>
          </a:blip>
          <a:srcRect/>
          <a:stretch/>
        </p:blipFill>
        <p:spPr>
          <a:xfrm>
            <a:off x="15312228" y="5117431"/>
            <a:ext cx="4414998" cy="27271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3a10dc1a3f4_0_22"/>
          <p:cNvSpPr txBox="1">
            <a:spLocks noGrp="1"/>
          </p:cNvSpPr>
          <p:nvPr>
            <p:ph type="body" idx="1"/>
          </p:nvPr>
        </p:nvSpPr>
        <p:spPr>
          <a:xfrm>
            <a:off x="727227" y="755454"/>
            <a:ext cx="16792500" cy="7389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400"/>
              <a:buNone/>
            </a:pPr>
            <a:r>
              <a:rPr lang="es-ES"/>
              <a:t>Metodología Implementada</a:t>
            </a:r>
            <a:endParaRPr/>
          </a:p>
        </p:txBody>
      </p:sp>
      <p:sp>
        <p:nvSpPr>
          <p:cNvPr id="135" name="Google Shape;135;g3a10dc1a3f4_0_22"/>
          <p:cNvSpPr txBox="1"/>
          <p:nvPr/>
        </p:nvSpPr>
        <p:spPr>
          <a:xfrm>
            <a:off x="727225" y="1890475"/>
            <a:ext cx="18620400" cy="6675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3600"/>
              <a:buFont typeface="Arial"/>
              <a:buNone/>
            </a:pPr>
            <a:r>
              <a:rPr lang="es-ES" sz="3000" b="0" i="0" u="none" strike="noStrike" cap="none">
                <a:solidFill>
                  <a:srgbClr val="000000"/>
                </a:solidFill>
                <a:latin typeface="Calibri"/>
                <a:ea typeface="Calibri"/>
                <a:cs typeface="Calibri"/>
                <a:sym typeface="Calibri"/>
              </a:rPr>
              <a:t>Se implementó la metodología Ágil no se aplicaron enfoques tradicionales como el modelo en cascada, ya que estos suelen ser rígidos y lineales, dificultando la adaptación a cambios en los requerimientos. Del mismo modo, tampoco se optó por modelos híbridos, debido a que podían generar una mayor carga de gestión administrativa en un proyecto de estas dimensiones. </a:t>
            </a:r>
            <a:endParaRPr sz="30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600"/>
              <a:buFont typeface="Arial"/>
              <a:buNone/>
            </a:pPr>
            <a:r>
              <a:rPr lang="es-ES" sz="3000" b="0" i="0" u="none" strike="noStrike" cap="none">
                <a:solidFill>
                  <a:srgbClr val="000000"/>
                </a:solidFill>
                <a:latin typeface="Calibri"/>
                <a:ea typeface="Calibri"/>
                <a:cs typeface="Calibri"/>
                <a:sym typeface="Calibri"/>
              </a:rPr>
              <a:t>En cambio, Scrum ofreció una mayor adaptabilidad, entregas parciales en menor tiempo y una comunicación continua entre los miembros del equipo, lo que resultó fundamental para responder a posibles imprevistos.</a:t>
            </a:r>
            <a:endParaRPr sz="3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136" name="Google Shape;136;g3a10dc1a3f4_0_22" title="Captura de pantalla 2025-11-17 012057.png"/>
          <p:cNvPicPr preferRelativeResize="0"/>
          <p:nvPr/>
        </p:nvPicPr>
        <p:blipFill rotWithShape="1">
          <a:blip r:embed="rId3">
            <a:alphaModFix/>
          </a:blip>
          <a:srcRect/>
          <a:stretch/>
        </p:blipFill>
        <p:spPr>
          <a:xfrm>
            <a:off x="0" y="5077925"/>
            <a:ext cx="10910125" cy="3984400"/>
          </a:xfrm>
          <a:prstGeom prst="rect">
            <a:avLst/>
          </a:prstGeom>
          <a:noFill/>
          <a:ln>
            <a:noFill/>
          </a:ln>
        </p:spPr>
      </p:pic>
      <p:pic>
        <p:nvPicPr>
          <p:cNvPr id="137" name="Google Shape;137;g3a10dc1a3f4_0_22" title="images.png"/>
          <p:cNvPicPr preferRelativeResize="0"/>
          <p:nvPr/>
        </p:nvPicPr>
        <p:blipFill rotWithShape="1">
          <a:blip r:embed="rId4">
            <a:alphaModFix/>
          </a:blip>
          <a:srcRect/>
          <a:stretch/>
        </p:blipFill>
        <p:spPr>
          <a:xfrm>
            <a:off x="914400" y="176463"/>
            <a:ext cx="2103111" cy="1827768"/>
          </a:xfrm>
          <a:prstGeom prst="rect">
            <a:avLst/>
          </a:prstGeom>
          <a:noFill/>
          <a:ln>
            <a:noFill/>
          </a:ln>
        </p:spPr>
      </p:pic>
      <p:pic>
        <p:nvPicPr>
          <p:cNvPr id="138" name="Google Shape;138;g3a10dc1a3f4_0_22" title="Captura de pantalla 2025-11-17 012123.png"/>
          <p:cNvPicPr preferRelativeResize="0"/>
          <p:nvPr/>
        </p:nvPicPr>
        <p:blipFill rotWithShape="1">
          <a:blip r:embed="rId5">
            <a:alphaModFix/>
          </a:blip>
          <a:srcRect/>
          <a:stretch/>
        </p:blipFill>
        <p:spPr>
          <a:xfrm>
            <a:off x="11022775" y="4739975"/>
            <a:ext cx="8496601" cy="5204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3a10dc1a3f4_0_27"/>
          <p:cNvSpPr txBox="1">
            <a:spLocks noGrp="1"/>
          </p:cNvSpPr>
          <p:nvPr>
            <p:ph type="body" idx="1"/>
          </p:nvPr>
        </p:nvSpPr>
        <p:spPr>
          <a:xfrm>
            <a:off x="757677" y="195679"/>
            <a:ext cx="16792500" cy="7389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400"/>
              <a:buNone/>
            </a:pPr>
            <a:r>
              <a:rPr lang="es-ES"/>
              <a:t>Tiempo Asociado Al Proyecto</a:t>
            </a:r>
            <a:endParaRPr/>
          </a:p>
        </p:txBody>
      </p:sp>
      <p:pic>
        <p:nvPicPr>
          <p:cNvPr id="145" name="Google Shape;145;g3a10dc1a3f4_0_27" title="Gantt_page-0001 (1).jpg"/>
          <p:cNvPicPr preferRelativeResize="0"/>
          <p:nvPr/>
        </p:nvPicPr>
        <p:blipFill rotWithShape="1">
          <a:blip r:embed="rId3">
            <a:alphaModFix/>
          </a:blip>
          <a:srcRect/>
          <a:stretch/>
        </p:blipFill>
        <p:spPr>
          <a:xfrm>
            <a:off x="-971075" y="1410450"/>
            <a:ext cx="18835927" cy="9513300"/>
          </a:xfrm>
          <a:prstGeom prst="rect">
            <a:avLst/>
          </a:prstGeom>
          <a:noFill/>
          <a:ln>
            <a:noFill/>
          </a:ln>
        </p:spPr>
      </p:pic>
      <p:sp>
        <p:nvSpPr>
          <p:cNvPr id="146" name="Google Shape;146;g3a10dc1a3f4_0_27"/>
          <p:cNvSpPr txBox="1"/>
          <p:nvPr/>
        </p:nvSpPr>
        <p:spPr>
          <a:xfrm>
            <a:off x="15592200" y="2191625"/>
            <a:ext cx="3964800" cy="647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s-ES" sz="2700" b="0" i="0" u="none" strike="noStrike" cap="none">
                <a:solidFill>
                  <a:srgbClr val="000000"/>
                </a:solidFill>
                <a:latin typeface="Calibri"/>
                <a:ea typeface="Calibri"/>
                <a:cs typeface="Calibri"/>
                <a:sym typeface="Calibri"/>
              </a:rPr>
              <a:t>20 semanas de trabajo.</a:t>
            </a:r>
            <a:endParaRPr sz="27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Calibri"/>
              <a:ea typeface="Calibri"/>
              <a:cs typeface="Calibri"/>
              <a:sym typeface="Calibri"/>
            </a:endParaRPr>
          </a:p>
          <a:p>
            <a:pPr marL="457200" marR="0" lvl="0" indent="-400050" algn="l" rtl="0">
              <a:lnSpc>
                <a:spcPct val="100000"/>
              </a:lnSpc>
              <a:spcBef>
                <a:spcPts val="0"/>
              </a:spcBef>
              <a:spcAft>
                <a:spcPts val="0"/>
              </a:spcAft>
              <a:buClr>
                <a:srgbClr val="000000"/>
              </a:buClr>
              <a:buSzPts val="2700"/>
              <a:buFont typeface="Calibri"/>
              <a:buChar char="●"/>
            </a:pPr>
            <a:r>
              <a:rPr lang="es-ES" sz="2700" b="0" i="0" u="none" strike="noStrike" cap="none">
                <a:solidFill>
                  <a:srgbClr val="000000"/>
                </a:solidFill>
                <a:latin typeface="Calibri"/>
                <a:ea typeface="Calibri"/>
                <a:cs typeface="Calibri"/>
                <a:sym typeface="Calibri"/>
              </a:rPr>
              <a:t>Hitos Principales:</a:t>
            </a:r>
            <a:endParaRPr sz="27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Calibri"/>
              <a:ea typeface="Calibri"/>
              <a:cs typeface="Calibri"/>
              <a:sym typeface="Calibri"/>
            </a:endParaRPr>
          </a:p>
          <a:p>
            <a:pPr marL="457200" marR="0" lvl="0" indent="-400050" algn="l" rtl="0">
              <a:lnSpc>
                <a:spcPct val="100000"/>
              </a:lnSpc>
              <a:spcBef>
                <a:spcPts val="0"/>
              </a:spcBef>
              <a:spcAft>
                <a:spcPts val="0"/>
              </a:spcAft>
              <a:buClr>
                <a:srgbClr val="000000"/>
              </a:buClr>
              <a:buSzPts val="2700"/>
              <a:buFont typeface="Calibri"/>
              <a:buChar char="●"/>
            </a:pPr>
            <a:r>
              <a:rPr lang="es-ES" sz="2700" b="0" i="0" u="none" strike="noStrike" cap="none">
                <a:solidFill>
                  <a:srgbClr val="000000"/>
                </a:solidFill>
                <a:latin typeface="Calibri"/>
                <a:ea typeface="Calibri"/>
                <a:cs typeface="Calibri"/>
                <a:sym typeface="Calibri"/>
              </a:rPr>
              <a:t>Aprobación de Idea (Agosto)</a:t>
            </a:r>
            <a:endParaRPr sz="27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Calibri"/>
              <a:ea typeface="Calibri"/>
              <a:cs typeface="Calibri"/>
              <a:sym typeface="Calibri"/>
            </a:endParaRPr>
          </a:p>
          <a:p>
            <a:pPr marL="457200" marR="0" lvl="0" indent="-400050" algn="l" rtl="0">
              <a:lnSpc>
                <a:spcPct val="100000"/>
              </a:lnSpc>
              <a:spcBef>
                <a:spcPts val="0"/>
              </a:spcBef>
              <a:spcAft>
                <a:spcPts val="0"/>
              </a:spcAft>
              <a:buClr>
                <a:srgbClr val="000000"/>
              </a:buClr>
              <a:buSzPts val="2700"/>
              <a:buFont typeface="Calibri"/>
              <a:buChar char="●"/>
            </a:pPr>
            <a:r>
              <a:rPr lang="es-ES" sz="2700" b="0" i="0" u="none" strike="noStrike" cap="none">
                <a:solidFill>
                  <a:srgbClr val="000000"/>
                </a:solidFill>
                <a:latin typeface="Calibri"/>
                <a:ea typeface="Calibri"/>
                <a:cs typeface="Calibri"/>
                <a:sym typeface="Calibri"/>
              </a:rPr>
              <a:t>Prototipo Funcional (Octubre)</a:t>
            </a:r>
            <a:endParaRPr sz="27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Calibri"/>
              <a:ea typeface="Calibri"/>
              <a:cs typeface="Calibri"/>
              <a:sym typeface="Calibri"/>
            </a:endParaRPr>
          </a:p>
          <a:p>
            <a:pPr marL="457200" marR="0" lvl="0" indent="-400050" algn="l" rtl="0">
              <a:lnSpc>
                <a:spcPct val="100000"/>
              </a:lnSpc>
              <a:spcBef>
                <a:spcPts val="0"/>
              </a:spcBef>
              <a:spcAft>
                <a:spcPts val="0"/>
              </a:spcAft>
              <a:buClr>
                <a:srgbClr val="000000"/>
              </a:buClr>
              <a:buSzPts val="2700"/>
              <a:buFont typeface="Calibri"/>
              <a:buChar char="●"/>
            </a:pPr>
            <a:r>
              <a:rPr lang="es-ES" sz="2700" b="0" i="0" u="none" strike="noStrike" cap="none">
                <a:solidFill>
                  <a:srgbClr val="000000"/>
                </a:solidFill>
                <a:latin typeface="Calibri"/>
                <a:ea typeface="Calibri"/>
                <a:cs typeface="Calibri"/>
                <a:sym typeface="Calibri"/>
              </a:rPr>
              <a:t>Versión Beta y Testing (Noviembre)</a:t>
            </a:r>
            <a:endParaRPr sz="27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Calibri"/>
              <a:ea typeface="Calibri"/>
              <a:cs typeface="Calibri"/>
              <a:sym typeface="Calibri"/>
            </a:endParaRPr>
          </a:p>
          <a:p>
            <a:pPr marL="457200" marR="0" lvl="0" indent="-400050" algn="l" rtl="0">
              <a:lnSpc>
                <a:spcPct val="100000"/>
              </a:lnSpc>
              <a:spcBef>
                <a:spcPts val="0"/>
              </a:spcBef>
              <a:spcAft>
                <a:spcPts val="0"/>
              </a:spcAft>
              <a:buClr>
                <a:srgbClr val="000000"/>
              </a:buClr>
              <a:buSzPts val="2700"/>
              <a:buFont typeface="Calibri"/>
              <a:buChar char="●"/>
            </a:pPr>
            <a:r>
              <a:rPr lang="es-ES" sz="2700" b="0" i="0" u="none" strike="noStrike" cap="none">
                <a:solidFill>
                  <a:srgbClr val="000000"/>
                </a:solidFill>
                <a:latin typeface="Calibri"/>
                <a:ea typeface="Calibri"/>
                <a:cs typeface="Calibri"/>
                <a:sym typeface="Calibri"/>
              </a:rPr>
              <a:t>Entrega Final (Diciembre)</a:t>
            </a:r>
            <a:endParaRPr sz="2700" b="0" i="0" u="none" strike="noStrike" cap="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670</Words>
  <Application>Microsoft Office PowerPoint</Application>
  <PresentationFormat>Personalizado</PresentationFormat>
  <Paragraphs>101</Paragraphs>
  <Slides>21</Slides>
  <Notes>21</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Calibri</vt:lpstr>
      <vt:lpstr>Noto Sans Symbols</vt:lpstr>
      <vt:lpstr>Office Theme</vt:lpstr>
      <vt:lpstr>Presentación Etapa 3 Proyecto Capstone</vt:lpstr>
      <vt:lpstr>Integrantes Equipo de Trabajo​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Conclusión y Reflexión</vt:lpstr>
      <vt:lpstr>Conclusión y Reflexión</vt:lpstr>
      <vt:lpstr>Presentación de PowerPoint</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Lionel  Pizarro Melo</dc:creator>
  <cp:lastModifiedBy>ANTONIO . LORCA NELSON</cp:lastModifiedBy>
  <cp:revision>1</cp:revision>
  <dcterms:created xsi:type="dcterms:W3CDTF">2022-07-20T19:15:37Z</dcterms:created>
  <dcterms:modified xsi:type="dcterms:W3CDTF">2025-12-09T02:23:34Z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0x010100AF28BDBD65D93F4BA99B6439AFEA320E</vt:lpwstr>
  </property>
</Properties>
</file>